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Nunito"/>
      <p:regular r:id="rId28"/>
      <p:bold r:id="rId29"/>
      <p:italic r:id="rId30"/>
      <p:boldItalic r:id="rId31"/>
    </p:embeddedFont>
    <p:embeddedFont>
      <p:font typeface="Maven Pro"/>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Nuni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6.xml"/><Relationship Id="rId33" Type="http://schemas.openxmlformats.org/officeDocument/2006/relationships/font" Target="fonts/MavenPro-bold.fntdata"/><Relationship Id="rId10" Type="http://schemas.openxmlformats.org/officeDocument/2006/relationships/slide" Target="slides/slide5.xml"/><Relationship Id="rId32" Type="http://schemas.openxmlformats.org/officeDocument/2006/relationships/font" Target="fonts/MavenPro-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2.png>
</file>

<file path=ppt/media/image3.png>
</file>

<file path=ppt/media/image4.gif>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still the title we’re going with?</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480220492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480220492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in other words: …&lt;all but read slide&gt;...</a:t>
            </a:r>
            <a:endParaRPr/>
          </a:p>
          <a:p>
            <a:pPr indent="0" lvl="0" marL="0" rtl="0" algn="l">
              <a:spcBef>
                <a:spcPts val="0"/>
              </a:spcBef>
              <a:spcAft>
                <a:spcPts val="0"/>
              </a:spcAft>
              <a:buNone/>
            </a:pPr>
            <a:r>
              <a:rPr lang="en"/>
              <a:t>The goal is to make the </a:t>
            </a:r>
            <a:r>
              <a:rPr lang="en"/>
              <a:t>decision</a:t>
            </a:r>
            <a:r>
              <a:rPr lang="en"/>
              <a:t> making process clear, so other scholars can comment and assess it.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4802204923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4802204923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Generally things like this:</a:t>
            </a:r>
            <a:endParaRPr/>
          </a:p>
          <a:p>
            <a:pPr indent="0" lvl="0" marL="0" rtl="0" algn="l">
              <a:spcBef>
                <a:spcPts val="0"/>
              </a:spcBef>
              <a:spcAft>
                <a:spcPts val="0"/>
              </a:spcAft>
              <a:buNone/>
            </a:pPr>
            <a:r>
              <a:rPr lang="en"/>
              <a:t>Click on something and a window with facts pop up. </a:t>
            </a:r>
            <a:endParaRPr/>
          </a:p>
          <a:p>
            <a:pPr indent="0" lvl="0" marL="0" rtl="0" algn="l">
              <a:spcBef>
                <a:spcPts val="0"/>
              </a:spcBef>
              <a:spcAft>
                <a:spcPts val="0"/>
              </a:spcAft>
              <a:buNone/>
            </a:pPr>
            <a:r>
              <a:rPr lang="en"/>
              <a:t>Also text in associated, but </a:t>
            </a:r>
            <a:r>
              <a:rPr lang="en"/>
              <a:t>separate</a:t>
            </a:r>
            <a:r>
              <a:rPr lang="en"/>
              <a:t> places.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4802204923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4802204923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4802204923_1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4802204923_1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FFFF"/>
                </a:solidFill>
              </a:rPr>
              <a:t>What data are you working with?- me </a:t>
            </a:r>
            <a:endParaRPr>
              <a:solidFill>
                <a:srgbClr val="00FFFF"/>
              </a:solidFill>
            </a:endParaRPr>
          </a:p>
          <a:p>
            <a:pPr indent="0" lvl="0" marL="0" rtl="0" algn="l">
              <a:spcBef>
                <a:spcPts val="0"/>
              </a:spcBef>
              <a:spcAft>
                <a:spcPts val="0"/>
              </a:spcAft>
              <a:buNone/>
            </a:pPr>
            <a:r>
              <a:rPr lang="en">
                <a:solidFill>
                  <a:srgbClr val="0000FF"/>
                </a:solidFill>
              </a:rPr>
              <a:t>What does the PI want to do with the data?- beth and carrin</a:t>
            </a:r>
            <a:endParaRPr>
              <a:solidFill>
                <a:srgbClr val="0000FF"/>
              </a:solidFill>
            </a:endParaRPr>
          </a:p>
          <a:p>
            <a:pPr indent="0" lvl="0" marL="0" rtl="0" algn="l">
              <a:spcBef>
                <a:spcPts val="0"/>
              </a:spcBef>
              <a:spcAft>
                <a:spcPts val="0"/>
              </a:spcAft>
              <a:buNone/>
            </a:pPr>
            <a:r>
              <a:rPr lang="en"/>
              <a:t>Does he or she have an initial </a:t>
            </a:r>
            <a:r>
              <a:rPr lang="en">
                <a:solidFill>
                  <a:srgbClr val="0000FF"/>
                </a:solidFill>
              </a:rPr>
              <a:t>idea of how to visualize the data? - mix of us </a:t>
            </a:r>
            <a:endParaRPr>
              <a:solidFill>
                <a:srgbClr val="0000FF"/>
              </a:solidFill>
            </a:endParaRPr>
          </a:p>
          <a:p>
            <a:pPr indent="0" lvl="0" marL="0" rtl="0" algn="l">
              <a:spcBef>
                <a:spcPts val="0"/>
              </a:spcBef>
              <a:spcAft>
                <a:spcPts val="0"/>
              </a:spcAft>
              <a:buNone/>
            </a:pPr>
            <a:r>
              <a:rPr lang="en">
                <a:solidFill>
                  <a:srgbClr val="0000FF"/>
                </a:solidFill>
              </a:rPr>
              <a:t>If so, what are the reasons for visualizing it?-&gt; proof of concept for now -- Jawad</a:t>
            </a:r>
            <a:endParaRPr>
              <a:solidFill>
                <a:srgbClr val="0000FF"/>
              </a:solidFill>
            </a:endParaRPr>
          </a:p>
          <a:p>
            <a:pPr indent="0" lvl="0" marL="0" rtl="0" algn="l">
              <a:spcBef>
                <a:spcPts val="0"/>
              </a:spcBef>
              <a:spcAft>
                <a:spcPts val="0"/>
              </a:spcAft>
              <a:buNone/>
            </a:pPr>
            <a:r>
              <a:rPr lang="en">
                <a:solidFill>
                  <a:srgbClr val="0000FF"/>
                </a:solidFill>
              </a:rPr>
              <a:t>If not, what has prevented him or herfrom doing so?</a:t>
            </a:r>
            <a:r>
              <a:rPr lang="en"/>
              <a:t>- too complex on some projects and lack of technical </a:t>
            </a:r>
            <a:r>
              <a:rPr lang="en"/>
              <a:t>knowledge</a:t>
            </a:r>
            <a:r>
              <a:rPr lang="en"/>
              <a:t> - me </a:t>
            </a:r>
            <a:endParaRPr/>
          </a:p>
          <a:p>
            <a:pPr indent="0" lvl="0" marL="0" rtl="0" algn="l">
              <a:spcBef>
                <a:spcPts val="0"/>
              </a:spcBef>
              <a:spcAft>
                <a:spcPts val="0"/>
              </a:spcAft>
              <a:buNone/>
            </a:pPr>
            <a:r>
              <a:rPr lang="en">
                <a:solidFill>
                  <a:srgbClr val="0000FF"/>
                </a:solidFill>
              </a:rPr>
              <a:t>Which specific analysis tasks will your visualization enable?-</a:t>
            </a:r>
            <a:r>
              <a:rPr lang="en"/>
              <a:t> </a:t>
            </a:r>
            <a:r>
              <a:rPr lang="en"/>
              <a:t>presentation</a:t>
            </a:r>
            <a:r>
              <a:rPr lang="en"/>
              <a:t> p - present </a:t>
            </a:r>
            <a:endParaRPr/>
          </a:p>
          <a:p>
            <a:pPr indent="0" lvl="0" marL="0" rtl="0" algn="l">
              <a:spcBef>
                <a:spcPts val="0"/>
              </a:spcBef>
              <a:spcAft>
                <a:spcPts val="0"/>
              </a:spcAft>
              <a:buNone/>
            </a:pPr>
            <a:r>
              <a:rPr lang="en">
                <a:solidFill>
                  <a:srgbClr val="0000FF"/>
                </a:solidFill>
              </a:rPr>
              <a:t>Who will use the visualization software?</a:t>
            </a:r>
            <a:r>
              <a:rPr lang="en"/>
              <a:t> Doesn’t matter in our hands muhahaha - me </a:t>
            </a:r>
            <a:br>
              <a:rPr lang="en"/>
            </a:br>
            <a:r>
              <a:rPr lang="en"/>
              <a:t>How generalizable is it to other researchers in the same field? In other fields?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4802204923_1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4802204923_1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4802204923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4802204923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we going to show any type of data? </a:t>
            </a:r>
            <a:endParaRPr/>
          </a:p>
          <a:p>
            <a:pPr indent="0" lvl="0" marL="0" rtl="0" algn="l">
              <a:spcBef>
                <a:spcPts val="0"/>
              </a:spcBef>
              <a:spcAft>
                <a:spcPts val="0"/>
              </a:spcAft>
              <a:buNone/>
            </a:pPr>
            <a:r>
              <a:rPr lang="en"/>
              <a:t>Need to tlak about how we are doing this </a:t>
            </a:r>
            <a:endParaRPr/>
          </a:p>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Data </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0"/>
              </a:spcAft>
              <a:buNone/>
            </a:pPr>
            <a:r>
              <a:rPr lang="en" sz="1300">
                <a:solidFill>
                  <a:schemeClr val="dk2"/>
                </a:solidFill>
                <a:latin typeface="Nunito"/>
                <a:ea typeface="Nunito"/>
                <a:cs typeface="Nunito"/>
                <a:sym typeface="Nunito"/>
              </a:rPr>
              <a:t>Get models - fbx and obj - ask for the original folders ( if possible ) = </a:t>
            </a:r>
            <a:endParaRPr sz="1300">
              <a:solidFill>
                <a:schemeClr val="dk2"/>
              </a:solidFill>
              <a:latin typeface="Nunito"/>
              <a:ea typeface="Nunito"/>
              <a:cs typeface="Nunito"/>
              <a:sym typeface="Nunito"/>
            </a:endParaRPr>
          </a:p>
          <a:p>
            <a:pPr indent="0" lvl="0" marL="0" rtl="0" algn="l">
              <a:lnSpc>
                <a:spcPct val="115000"/>
              </a:lnSpc>
              <a:spcBef>
                <a:spcPts val="1600"/>
              </a:spcBef>
              <a:spcAft>
                <a:spcPts val="1600"/>
              </a:spcAft>
              <a:buNone/>
            </a:pPr>
            <a:r>
              <a:rPr lang="en" sz="1300">
                <a:solidFill>
                  <a:schemeClr val="dk2"/>
                </a:solidFill>
                <a:latin typeface="Nunito"/>
                <a:ea typeface="Nunito"/>
                <a:cs typeface="Nunito"/>
                <a:sym typeface="Nunito"/>
              </a:rPr>
              <a:t>Relative location instead of mapped location ( actual x,y coords)  ( unity limit )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Google Shape;374;g4802204923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480220492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 :</a:t>
            </a:r>
            <a:endParaRPr/>
          </a:p>
          <a:p>
            <a:pPr indent="0" lvl="0" marL="0" rtl="0" algn="l">
              <a:spcBef>
                <a:spcPts val="0"/>
              </a:spcBef>
              <a:spcAft>
                <a:spcPts val="0"/>
              </a:spcAft>
              <a:buNone/>
            </a:pPr>
            <a:r>
              <a:rPr lang="en"/>
              <a:t> </a:t>
            </a:r>
            <a:r>
              <a:rPr b="1" lang="en" sz="1200"/>
              <a:t>VIRTUAL RECONSTRUCTION OF LOST ARCHITECTURES: FROM THE TLS SURVEY TO AR VISUALIZATION</a:t>
            </a:r>
            <a:r>
              <a:rPr lang="en"/>
              <a:t>			</a:t>
            </a:r>
            <a:endParaRPr/>
          </a:p>
          <a:p>
            <a:pPr indent="0" lvl="0" marL="0" rtl="0" algn="l">
              <a:lnSpc>
                <a:spcPct val="115000"/>
              </a:lnSpc>
              <a:spcBef>
                <a:spcPts val="0"/>
              </a:spcBef>
              <a:spcAft>
                <a:spcPts val="0"/>
              </a:spcAft>
              <a:buNone/>
            </a:pPr>
            <a:r>
              <a:rPr b="1" lang="en" sz="1200"/>
              <a:t>A FRAMEWORK FOR LOW-COST MULTI-PLATFORM VR AND AR SITE EXPERIENCES</a:t>
            </a:r>
            <a:r>
              <a:rPr lang="en"/>
              <a:t>					</a:t>
            </a:r>
            <a:endParaRPr/>
          </a:p>
          <a:p>
            <a:pPr indent="0" lvl="0" marL="0" rtl="0" algn="l">
              <a:lnSpc>
                <a:spcPct val="115000"/>
              </a:lnSpc>
              <a:spcBef>
                <a:spcPts val="1600"/>
              </a:spcBef>
              <a:spcAft>
                <a:spcPts val="0"/>
              </a:spcAft>
              <a:buNone/>
            </a:pPr>
            <a:r>
              <a:rPr b="1" lang="en" sz="1200"/>
              <a:t>A FRAMEWORK FOR LOW-COST MULTI-PLATFORM VR AND AR SITE EXPERIENCES</a:t>
            </a:r>
            <a:endParaRPr/>
          </a:p>
          <a:p>
            <a:pPr indent="0" lvl="0" marL="0" rtl="0" algn="l">
              <a:spcBef>
                <a:spcPts val="160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g4802204923_1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4802204923_1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Google Shape;391;g4802204923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4802204923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4802204923_1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4802204923_1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4802204923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4802204923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4722ef4a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4722ef4a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g4802204923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4802204923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4802204923_3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4802204923_3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4802204923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4802204923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4802204923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4802204923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4802204923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4802204923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4802204923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4802204923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48086a249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48086a249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visibility studies can be greatly enhanced, adding into analysis perspective, monument shape, and color, as well as changing levels of visibility across time and space. Early GIS-based visibility analysis focused on binary concepts of visibility—visible or not visible—based on raster (terrain) elevation values and the addition of an object’s height</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alternative frameworks are necessary to advance the field and find methods to incorporate visibility into the investigation of human engagement with past environments. A truly higher level of analysis than currently available in GIS would include human movement through a landscape, human perception of changing forms during that movement, the appearance of monuments, the identification of focal points, change across time, and the different textures of the natural and built environment</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Integrating 3D virtual contents into AR environment could represent a milestone to make Digital Cultural Heritage (DCH) more democratic and popular. The development of new digital tools has the main goal to provide users - insiders as well as non- expert public – with instruments for the knowledge and in-depth study of historical heritage.</a:t>
            </a:r>
            <a:endParaRPr sz="1300">
              <a:solidFill>
                <a:schemeClr val="dk2"/>
              </a:solidFill>
              <a:latin typeface="Nunito"/>
              <a:ea typeface="Nunito"/>
              <a:cs typeface="Nunito"/>
              <a:sym typeface="Nunito"/>
            </a:endParaRPr>
          </a:p>
          <a:p>
            <a:pPr indent="-311150" lvl="0" marL="457200" rtl="0" algn="l">
              <a:lnSpc>
                <a:spcPct val="115000"/>
              </a:lnSpc>
              <a:spcBef>
                <a:spcPts val="0"/>
              </a:spcBef>
              <a:spcAft>
                <a:spcPts val="0"/>
              </a:spcAft>
              <a:buClr>
                <a:schemeClr val="dk2"/>
              </a:buClr>
              <a:buSzPts val="1300"/>
              <a:buFont typeface="Nunito"/>
              <a:buChar char="●"/>
            </a:pPr>
            <a:r>
              <a:rPr lang="en" sz="1300">
                <a:solidFill>
                  <a:schemeClr val="dk2"/>
                </a:solidFill>
                <a:latin typeface="Nunito"/>
                <a:ea typeface="Nunito"/>
                <a:cs typeface="Nunito"/>
                <a:sym typeface="Nunito"/>
              </a:rPr>
              <a:t>Virtual reconstructions of such buildings aim to provide a digital insight of how these historical places could have been in ancient times. Moreover, the visualization of such models has been explored by some Augmented Reality (AR) systems capable of providing support to experts. Their compelling and appealing environments have also been applied to promote the social and cultural participation of general public.</a:t>
            </a:r>
            <a:endParaRPr sz="1300">
              <a:solidFill>
                <a:schemeClr val="dk2"/>
              </a:solidFill>
              <a:latin typeface="Nunito"/>
              <a:ea typeface="Nunito"/>
              <a:cs typeface="Nunito"/>
              <a:sym typeface="Nuni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48086a249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48086a249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This seems especially crucial for monumental architecture, whose meaning and interpretation are not based on a sole concept (such as visibility), but rather on its relationship with the landscape/environment, with surrounding structures, and with the observer. Higher levels of investigation can be broached using GIS data moved into 3D visualization platforms.</a:t>
            </a:r>
            <a:endParaRPr/>
          </a:p>
          <a:p>
            <a:pPr indent="-298450" lvl="0" marL="457200" rtl="0" algn="l">
              <a:spcBef>
                <a:spcPts val="0"/>
              </a:spcBef>
              <a:spcAft>
                <a:spcPts val="0"/>
              </a:spcAft>
              <a:buSzPts val="1100"/>
              <a:buChar char="●"/>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4802204923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4802204923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 are they? Well, the London Charter, which from what I can tell is an authority in this field on computer based visualisations defines paradata as: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9.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Interactive Egypt</a:t>
            </a:r>
            <a:endParaRPr/>
          </a:p>
        </p:txBody>
      </p:sp>
      <p:sp>
        <p:nvSpPr>
          <p:cNvPr id="278" name="Google Shape;278;p13"/>
          <p:cNvSpPr txBox="1"/>
          <p:nvPr>
            <p:ph idx="1" type="subTitle"/>
          </p:nvPr>
        </p:nvSpPr>
        <p:spPr>
          <a:xfrm>
            <a:off x="824000" y="3379475"/>
            <a:ext cx="4255500" cy="112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Rehaf Aljammaz</a:t>
            </a:r>
            <a:endParaRPr/>
          </a:p>
          <a:p>
            <a:pPr indent="0" lvl="0" marL="0" rtl="0" algn="l">
              <a:spcBef>
                <a:spcPts val="0"/>
              </a:spcBef>
              <a:spcAft>
                <a:spcPts val="0"/>
              </a:spcAft>
              <a:buNone/>
            </a:pPr>
            <a:r>
              <a:rPr lang="en"/>
              <a:t>Beth Oliver</a:t>
            </a:r>
            <a:endParaRPr/>
          </a:p>
          <a:p>
            <a:pPr indent="0" lvl="0" marL="0" rtl="0" algn="l">
              <a:spcBef>
                <a:spcPts val="0"/>
              </a:spcBef>
              <a:spcAft>
                <a:spcPts val="0"/>
              </a:spcAft>
              <a:buNone/>
            </a:pPr>
            <a:r>
              <a:rPr lang="en"/>
              <a:t>Abdul Jawad</a:t>
            </a:r>
            <a:endParaRPr/>
          </a:p>
          <a:p>
            <a:pPr indent="0" lvl="0" marL="0" rtl="0" algn="l">
              <a:spcBef>
                <a:spcPts val="0"/>
              </a:spcBef>
              <a:spcAft>
                <a:spcPts val="0"/>
              </a:spcAft>
              <a:buNone/>
            </a:pPr>
            <a:r>
              <a:rPr lang="en"/>
              <a:t>Carinne Knight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Google Shape;336;p22"/>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data about how a digital visualisation was created:</a:t>
            </a:r>
            <a:endParaRPr/>
          </a:p>
          <a:p>
            <a:pPr indent="-311150" lvl="0" marL="457200" rtl="0" algn="l">
              <a:spcBef>
                <a:spcPts val="1600"/>
              </a:spcBef>
              <a:spcAft>
                <a:spcPts val="0"/>
              </a:spcAft>
              <a:buSzPts val="1300"/>
              <a:buChar char="●"/>
            </a:pPr>
            <a:r>
              <a:rPr lang="en"/>
              <a:t>Scholarly Research</a:t>
            </a:r>
            <a:endParaRPr/>
          </a:p>
          <a:p>
            <a:pPr indent="-311150" lvl="0" marL="457200" rtl="0" algn="l">
              <a:spcBef>
                <a:spcPts val="0"/>
              </a:spcBef>
              <a:spcAft>
                <a:spcPts val="0"/>
              </a:spcAft>
              <a:buSzPts val="1300"/>
              <a:buChar char="●"/>
            </a:pPr>
            <a:r>
              <a:rPr lang="en"/>
              <a:t>Technology Used</a:t>
            </a:r>
            <a:endParaRPr/>
          </a:p>
          <a:p>
            <a:pPr indent="-311150" lvl="0" marL="457200" rtl="0" algn="l">
              <a:spcBef>
                <a:spcPts val="0"/>
              </a:spcBef>
              <a:spcAft>
                <a:spcPts val="0"/>
              </a:spcAft>
              <a:buSzPts val="1300"/>
              <a:buChar char="●"/>
            </a:pPr>
            <a:r>
              <a:rPr lang="en"/>
              <a:t>Process of Interpreting Sources</a:t>
            </a:r>
            <a:endParaRPr/>
          </a:p>
          <a:p>
            <a:pPr indent="-311150" lvl="0" marL="457200" rtl="0" algn="l">
              <a:spcBef>
                <a:spcPts val="0"/>
              </a:spcBef>
              <a:spcAft>
                <a:spcPts val="0"/>
              </a:spcAft>
              <a:buSzPts val="1300"/>
              <a:buChar char="●"/>
            </a:pPr>
            <a:r>
              <a:rPr lang="en"/>
              <a:t>Relation to Other Research</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Makes the process of visualization transparent, replicable, and correctable</a:t>
            </a:r>
            <a:endParaRPr/>
          </a:p>
        </p:txBody>
      </p:sp>
      <p:sp>
        <p:nvSpPr>
          <p:cNvPr id="337" name="Google Shape;337;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Paradat: What is it?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2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is this currently done?</a:t>
            </a:r>
            <a:endParaRPr/>
          </a:p>
        </p:txBody>
      </p:sp>
      <p:sp>
        <p:nvSpPr>
          <p:cNvPr id="343" name="Google Shape;343;p23"/>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44" name="Google Shape;344;p23"/>
          <p:cNvPicPr preferRelativeResize="0"/>
          <p:nvPr/>
        </p:nvPicPr>
        <p:blipFill>
          <a:blip r:embed="rId3">
            <a:alphaModFix/>
          </a:blip>
          <a:stretch>
            <a:fillRect/>
          </a:stretch>
        </p:blipFill>
        <p:spPr>
          <a:xfrm>
            <a:off x="2111650" y="1510875"/>
            <a:ext cx="4408526" cy="32273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p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Suggested proposal areas and workflow</a:t>
            </a:r>
            <a:endParaRPr/>
          </a:p>
          <a:p>
            <a:pPr indent="0" lvl="0" marL="0" rtl="0" algn="l">
              <a:spcBef>
                <a:spcPts val="0"/>
              </a:spcBef>
              <a:spcAft>
                <a:spcPts val="0"/>
              </a:spcAft>
              <a:buNone/>
            </a:pPr>
            <a:r>
              <a:rPr lang="en"/>
              <a:t>					I.e. conversation time</a:t>
            </a:r>
            <a:endParaRPr/>
          </a:p>
        </p:txBody>
      </p:sp>
      <p:sp>
        <p:nvSpPr>
          <p:cNvPr id="350" name="Google Shape;350;p24"/>
          <p:cNvSpPr txBox="1"/>
          <p:nvPr>
            <p:ph idx="1" type="body"/>
          </p:nvPr>
        </p:nvSpPr>
        <p:spPr>
          <a:xfrm>
            <a:off x="1303800" y="1597875"/>
            <a:ext cx="7030500" cy="2541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sz="1400"/>
              <a:t>Timeline</a:t>
            </a:r>
            <a:r>
              <a:rPr lang="en" sz="1400"/>
              <a:t> project  ( </a:t>
            </a:r>
            <a:r>
              <a:rPr lang="en" sz="1400"/>
              <a:t>continuous</a:t>
            </a:r>
            <a:r>
              <a:rPr lang="en" sz="1400"/>
              <a:t> vs discrete)</a:t>
            </a:r>
            <a:endParaRPr sz="1400"/>
          </a:p>
          <a:p>
            <a:pPr indent="-317500" lvl="1" marL="914400" rtl="0" algn="l">
              <a:spcBef>
                <a:spcPts val="0"/>
              </a:spcBef>
              <a:spcAft>
                <a:spcPts val="0"/>
              </a:spcAft>
              <a:buSzPts val="1400"/>
              <a:buAutoNum type="alphaLcPeriod"/>
            </a:pPr>
            <a:r>
              <a:rPr lang="en" sz="1400"/>
              <a:t>Too complicated and time demanding, would need </a:t>
            </a:r>
            <a:r>
              <a:rPr lang="en" sz="1400"/>
              <a:t>hand holding</a:t>
            </a:r>
            <a:r>
              <a:rPr lang="en" sz="1400"/>
              <a:t> and  </a:t>
            </a:r>
            <a:endParaRPr sz="1400"/>
          </a:p>
          <a:p>
            <a:pPr indent="-317500" lvl="1" marL="914400" rtl="0" algn="l">
              <a:spcBef>
                <a:spcPts val="0"/>
              </a:spcBef>
              <a:spcAft>
                <a:spcPts val="0"/>
              </a:spcAft>
              <a:buSzPts val="1400"/>
              <a:buAutoNum type="alphaLcPeriod"/>
            </a:pPr>
            <a:r>
              <a:rPr lang="en" sz="1400"/>
              <a:t>No clear dates recorded, dates according to julian calendar are uncertain </a:t>
            </a:r>
            <a:endParaRPr sz="1400"/>
          </a:p>
          <a:p>
            <a:pPr indent="-317500" lvl="1" marL="914400" rtl="0" algn="l">
              <a:spcBef>
                <a:spcPts val="0"/>
              </a:spcBef>
              <a:spcAft>
                <a:spcPts val="0"/>
              </a:spcAft>
              <a:buSzPts val="1400"/>
              <a:buAutoNum type="alphaLcPeriod"/>
            </a:pPr>
            <a:r>
              <a:rPr lang="en" sz="1400"/>
              <a:t>There </a:t>
            </a:r>
            <a:r>
              <a:rPr lang="en" sz="1400"/>
              <a:t>isn't</a:t>
            </a:r>
            <a:r>
              <a:rPr lang="en" sz="1400"/>
              <a:t> a </a:t>
            </a:r>
            <a:r>
              <a:rPr lang="en" sz="1400"/>
              <a:t>spreadsheet</a:t>
            </a:r>
            <a:r>
              <a:rPr lang="en" sz="1400"/>
              <a:t> for time on monuments and objects </a:t>
            </a:r>
            <a:endParaRPr sz="1400"/>
          </a:p>
          <a:p>
            <a:pPr indent="-317500" lvl="0" marL="457200" rtl="0" algn="l">
              <a:spcBef>
                <a:spcPts val="0"/>
              </a:spcBef>
              <a:spcAft>
                <a:spcPts val="0"/>
              </a:spcAft>
              <a:buClr>
                <a:srgbClr val="0000FF"/>
              </a:buClr>
              <a:buSzPts val="1400"/>
              <a:buAutoNum type="arabicPeriod"/>
            </a:pPr>
            <a:r>
              <a:rPr b="1" lang="en" sz="1400">
                <a:solidFill>
                  <a:srgbClr val="0000FF"/>
                </a:solidFill>
              </a:rPr>
              <a:t>Visulizing uncerintiy </a:t>
            </a:r>
            <a:endParaRPr b="1" sz="1400">
              <a:solidFill>
                <a:srgbClr val="0000FF"/>
              </a:solidFill>
            </a:endParaRPr>
          </a:p>
          <a:p>
            <a:pPr indent="-317500" lvl="1" marL="914400" rtl="0" algn="l">
              <a:spcBef>
                <a:spcPts val="0"/>
              </a:spcBef>
              <a:spcAft>
                <a:spcPts val="0"/>
              </a:spcAft>
              <a:buClr>
                <a:srgbClr val="0000FF"/>
              </a:buClr>
              <a:buSzPts val="1400"/>
              <a:buAutoNum type="alphaLcPeriod"/>
            </a:pPr>
            <a:r>
              <a:rPr b="1" lang="en" sz="1400">
                <a:solidFill>
                  <a:srgbClr val="0000FF"/>
                </a:solidFill>
              </a:rPr>
              <a:t>complicated as a whole but </a:t>
            </a:r>
            <a:r>
              <a:rPr b="1" lang="en" sz="1400">
                <a:solidFill>
                  <a:srgbClr val="0000FF"/>
                </a:solidFill>
              </a:rPr>
              <a:t>doable</a:t>
            </a:r>
            <a:r>
              <a:rPr b="1" lang="en" sz="1400">
                <a:solidFill>
                  <a:srgbClr val="0000FF"/>
                </a:solidFill>
              </a:rPr>
              <a:t> with one or two time slices </a:t>
            </a:r>
            <a:endParaRPr b="1" sz="1400">
              <a:solidFill>
                <a:srgbClr val="0000FF"/>
              </a:solidFill>
            </a:endParaRPr>
          </a:p>
          <a:p>
            <a:pPr indent="-317500" lvl="2" marL="1371600" rtl="0" algn="l">
              <a:spcBef>
                <a:spcPts val="0"/>
              </a:spcBef>
              <a:spcAft>
                <a:spcPts val="0"/>
              </a:spcAft>
              <a:buClr>
                <a:srgbClr val="0000FF"/>
              </a:buClr>
              <a:buSzPts val="1400"/>
              <a:buAutoNum type="romanLcPeriod"/>
            </a:pPr>
            <a:r>
              <a:rPr b="1" lang="en" sz="1400">
                <a:solidFill>
                  <a:srgbClr val="0000FF"/>
                </a:solidFill>
              </a:rPr>
              <a:t>Previously</a:t>
            </a:r>
            <a:r>
              <a:rPr b="1" lang="en" sz="1400">
                <a:solidFill>
                  <a:srgbClr val="0000FF"/>
                </a:solidFill>
              </a:rPr>
              <a:t> </a:t>
            </a:r>
            <a:r>
              <a:rPr b="1" lang="en" sz="1400">
                <a:solidFill>
                  <a:srgbClr val="0000FF"/>
                </a:solidFill>
              </a:rPr>
              <a:t>discussed</a:t>
            </a:r>
            <a:r>
              <a:rPr b="1" lang="en" sz="1400">
                <a:solidFill>
                  <a:srgbClr val="0000FF"/>
                </a:solidFill>
              </a:rPr>
              <a:t> :)</a:t>
            </a:r>
            <a:endParaRPr b="1" sz="1400">
              <a:solidFill>
                <a:srgbClr val="0000FF"/>
              </a:solidFill>
            </a:endParaRPr>
          </a:p>
          <a:p>
            <a:pPr indent="-317500" lvl="2" marL="1371600" rtl="0" algn="l">
              <a:spcBef>
                <a:spcPts val="0"/>
              </a:spcBef>
              <a:spcAft>
                <a:spcPts val="0"/>
              </a:spcAft>
              <a:buClr>
                <a:srgbClr val="0000FF"/>
              </a:buClr>
              <a:buSzPts val="1400"/>
              <a:buAutoNum type="romanLcPeriod"/>
            </a:pPr>
            <a:r>
              <a:rPr b="1" lang="en" sz="1400">
                <a:solidFill>
                  <a:srgbClr val="0000FF"/>
                </a:solidFill>
              </a:rPr>
              <a:t>Would rather have a refined chunk vs more time slices </a:t>
            </a:r>
            <a:endParaRPr b="1" sz="1400">
              <a:solidFill>
                <a:srgbClr val="0000FF"/>
              </a:solidFill>
            </a:endParaRPr>
          </a:p>
          <a:p>
            <a:pPr indent="-317500" lvl="0" marL="457200" rtl="0" algn="l">
              <a:spcBef>
                <a:spcPts val="0"/>
              </a:spcBef>
              <a:spcAft>
                <a:spcPts val="0"/>
              </a:spcAft>
              <a:buSzPts val="1400"/>
              <a:buAutoNum type="arabicPeriod"/>
            </a:pPr>
            <a:r>
              <a:rPr lang="en" sz="1400"/>
              <a:t>GPS markers and views  </a:t>
            </a:r>
            <a:endParaRPr sz="1400"/>
          </a:p>
          <a:p>
            <a:pPr indent="-317500" lvl="1" marL="914400" rtl="0" algn="l">
              <a:spcBef>
                <a:spcPts val="0"/>
              </a:spcBef>
              <a:spcAft>
                <a:spcPts val="0"/>
              </a:spcAft>
              <a:buSzPts val="1400"/>
              <a:buAutoNum type="alphaLcPeriod"/>
            </a:pPr>
            <a:r>
              <a:rPr lang="en" sz="1400"/>
              <a:t>Possible project, but conversation shifted leaned towards </a:t>
            </a:r>
            <a:r>
              <a:rPr lang="en" sz="1400"/>
              <a:t>uncertainty</a:t>
            </a:r>
            <a:r>
              <a:rPr lang="en" sz="1400"/>
              <a:t> </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Google Shape;355;p25"/>
          <p:cNvSpPr txBox="1"/>
          <p:nvPr>
            <p:ph type="title"/>
          </p:nvPr>
        </p:nvSpPr>
        <p:spPr>
          <a:xfrm>
            <a:off x="-142825" y="588150"/>
            <a:ext cx="8589600" cy="999300"/>
          </a:xfrm>
          <a:prstGeom prst="rect">
            <a:avLst/>
          </a:prstGeom>
        </p:spPr>
        <p:txBody>
          <a:bodyPr anchorCtr="0" anchor="t" bIns="91425" lIns="91425" spcFirstLastPara="1" rIns="91425" wrap="square" tIns="91425">
            <a:noAutofit/>
          </a:bodyPr>
          <a:lstStyle/>
          <a:p>
            <a:pPr indent="457200" lvl="0" marL="914400" rtl="0" algn="l">
              <a:spcBef>
                <a:spcPts val="0"/>
              </a:spcBef>
              <a:spcAft>
                <a:spcPts val="0"/>
              </a:spcAft>
              <a:buNone/>
            </a:pPr>
            <a:r>
              <a:rPr lang="en"/>
              <a:t>what is the most important data?</a:t>
            </a:r>
            <a:endParaRPr/>
          </a:p>
          <a:p>
            <a:pPr indent="457200" lvl="0" marL="914400" rtl="0" algn="l">
              <a:spcBef>
                <a:spcPts val="0"/>
              </a:spcBef>
              <a:spcAft>
                <a:spcPts val="0"/>
              </a:spcAft>
              <a:buNone/>
            </a:pPr>
            <a:r>
              <a:t/>
            </a:r>
            <a:endParaRPr/>
          </a:p>
          <a:p>
            <a:pPr indent="457200" lvl="0" marL="0" rtl="0" algn="l">
              <a:spcBef>
                <a:spcPts val="0"/>
              </a:spcBef>
              <a:spcAft>
                <a:spcPts val="0"/>
              </a:spcAft>
              <a:buNone/>
            </a:pPr>
            <a:r>
              <a:rPr lang="en" sz="2400"/>
              <a:t>Display data</a:t>
            </a:r>
            <a:r>
              <a:rPr lang="en" sz="2400"/>
              <a:t> </a:t>
            </a:r>
            <a:endParaRPr sz="2400"/>
          </a:p>
        </p:txBody>
      </p:sp>
      <p:sp>
        <p:nvSpPr>
          <p:cNvPr id="356" name="Google Shape;356;p25"/>
          <p:cNvSpPr txBox="1"/>
          <p:nvPr>
            <p:ph idx="1" type="body"/>
          </p:nvPr>
        </p:nvSpPr>
        <p:spPr>
          <a:xfrm>
            <a:off x="61350" y="1896850"/>
            <a:ext cx="3834600" cy="10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Always important to have the</a:t>
            </a:r>
            <a:r>
              <a:rPr lang="en">
                <a:solidFill>
                  <a:srgbClr val="0000FF"/>
                </a:solidFill>
              </a:rPr>
              <a:t> name</a:t>
            </a:r>
            <a:r>
              <a:rPr lang="en">
                <a:solidFill>
                  <a:srgbClr val="000000"/>
                </a:solidFill>
              </a:rPr>
              <a:t> and the </a:t>
            </a:r>
            <a:r>
              <a:rPr lang="en">
                <a:solidFill>
                  <a:srgbClr val="0000FF"/>
                </a:solidFill>
              </a:rPr>
              <a:t>date</a:t>
            </a:r>
            <a:r>
              <a:rPr lang="en">
                <a:solidFill>
                  <a:srgbClr val="000000"/>
                </a:solidFill>
              </a:rPr>
              <a:t> of the model </a:t>
            </a:r>
            <a:endParaRPr>
              <a:solidFill>
                <a:srgbClr val="000000"/>
              </a:solidFill>
            </a:endParaRPr>
          </a:p>
          <a:p>
            <a:pPr indent="0" lvl="0" marL="0" rtl="0" algn="l">
              <a:spcBef>
                <a:spcPts val="1600"/>
              </a:spcBef>
              <a:spcAft>
                <a:spcPts val="0"/>
              </a:spcAft>
              <a:buNone/>
            </a:pPr>
            <a:r>
              <a:rPr lang="en">
                <a:solidFill>
                  <a:srgbClr val="000000"/>
                </a:solidFill>
              </a:rPr>
              <a:t>For this case </a:t>
            </a:r>
            <a:r>
              <a:rPr lang="en">
                <a:solidFill>
                  <a:srgbClr val="000000"/>
                </a:solidFill>
              </a:rPr>
              <a:t>specifically</a:t>
            </a:r>
            <a:r>
              <a:rPr lang="en">
                <a:solidFill>
                  <a:srgbClr val="000000"/>
                </a:solidFill>
              </a:rPr>
              <a:t>: </a:t>
            </a:r>
            <a:endParaRPr>
              <a:solidFill>
                <a:srgbClr val="000000"/>
              </a:solidFill>
            </a:endParaRPr>
          </a:p>
          <a:p>
            <a:pPr indent="-311150" lvl="0" marL="457200" rtl="0" algn="l">
              <a:spcBef>
                <a:spcPts val="1600"/>
              </a:spcBef>
              <a:spcAft>
                <a:spcPts val="0"/>
              </a:spcAft>
              <a:buClr>
                <a:srgbClr val="000000"/>
              </a:buClr>
              <a:buSzPts val="1300"/>
              <a:buChar char="●"/>
            </a:pPr>
            <a:r>
              <a:rPr lang="en">
                <a:solidFill>
                  <a:srgbClr val="000000"/>
                </a:solidFill>
              </a:rPr>
              <a:t>name of the </a:t>
            </a:r>
            <a:r>
              <a:rPr lang="en">
                <a:solidFill>
                  <a:srgbClr val="0000FF"/>
                </a:solidFill>
              </a:rPr>
              <a:t>dynasty</a:t>
            </a:r>
            <a:endParaRPr>
              <a:solidFill>
                <a:srgbClr val="0000FF"/>
              </a:solidFill>
            </a:endParaRPr>
          </a:p>
          <a:p>
            <a:pPr indent="-311150" lvl="0" marL="457200" rtl="0" algn="l">
              <a:spcBef>
                <a:spcPts val="0"/>
              </a:spcBef>
              <a:spcAft>
                <a:spcPts val="0"/>
              </a:spcAft>
              <a:buClr>
                <a:srgbClr val="000000"/>
              </a:buClr>
              <a:buSzPts val="1300"/>
              <a:buChar char="●"/>
            </a:pPr>
            <a:r>
              <a:rPr lang="en">
                <a:solidFill>
                  <a:srgbClr val="000000"/>
                </a:solidFill>
              </a:rPr>
              <a:t>Name of </a:t>
            </a:r>
            <a:r>
              <a:rPr lang="en">
                <a:solidFill>
                  <a:srgbClr val="0000FF"/>
                </a:solidFill>
              </a:rPr>
              <a:t>king’s </a:t>
            </a:r>
            <a:r>
              <a:rPr lang="en">
                <a:solidFill>
                  <a:srgbClr val="0000FF"/>
                </a:solidFill>
              </a:rPr>
              <a:t>reign</a:t>
            </a:r>
            <a:endParaRPr>
              <a:solidFill>
                <a:srgbClr val="0000FF"/>
              </a:solidFill>
            </a:endParaRPr>
          </a:p>
          <a:p>
            <a:pPr indent="-311150" lvl="0" marL="457200" rtl="0" algn="l">
              <a:spcBef>
                <a:spcPts val="0"/>
              </a:spcBef>
              <a:spcAft>
                <a:spcPts val="0"/>
              </a:spcAft>
              <a:buClr>
                <a:srgbClr val="000000"/>
              </a:buClr>
              <a:buSzPts val="1300"/>
              <a:buChar char="●"/>
            </a:pPr>
            <a:r>
              <a:rPr lang="en">
                <a:solidFill>
                  <a:srgbClr val="000000"/>
                </a:solidFill>
              </a:rPr>
              <a:t>Name of the </a:t>
            </a:r>
            <a:r>
              <a:rPr lang="en">
                <a:solidFill>
                  <a:srgbClr val="0000FF"/>
                </a:solidFill>
              </a:rPr>
              <a:t>building</a:t>
            </a:r>
            <a:r>
              <a:rPr lang="en">
                <a:solidFill>
                  <a:srgbClr val="000000"/>
                </a:solidFill>
              </a:rPr>
              <a:t> ( king teddy ) </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How it is </a:t>
            </a:r>
            <a:r>
              <a:rPr lang="en">
                <a:solidFill>
                  <a:srgbClr val="0000FF"/>
                </a:solidFill>
              </a:rPr>
              <a:t>placed in the world</a:t>
            </a:r>
            <a:r>
              <a:rPr lang="en">
                <a:solidFill>
                  <a:srgbClr val="000000"/>
                </a:solidFill>
              </a:rPr>
              <a:t> </a:t>
            </a:r>
            <a:r>
              <a:rPr lang="en">
                <a:solidFill>
                  <a:srgbClr val="000000"/>
                </a:solidFill>
              </a:rPr>
              <a:t> </a:t>
            </a:r>
            <a:endParaRPr>
              <a:solidFill>
                <a:srgbClr val="000000"/>
              </a:solidFill>
            </a:endParaRPr>
          </a:p>
          <a:p>
            <a:pPr indent="0" lvl="0" marL="0" rtl="0" algn="l">
              <a:spcBef>
                <a:spcPts val="1600"/>
              </a:spcBef>
              <a:spcAft>
                <a:spcPts val="1600"/>
              </a:spcAft>
              <a:buNone/>
            </a:pPr>
            <a:r>
              <a:t/>
            </a:r>
            <a:endParaRPr/>
          </a:p>
        </p:txBody>
      </p:sp>
      <p:sp>
        <p:nvSpPr>
          <p:cNvPr id="357" name="Google Shape;357;p25"/>
          <p:cNvSpPr txBox="1"/>
          <p:nvPr/>
        </p:nvSpPr>
        <p:spPr>
          <a:xfrm>
            <a:off x="5133325" y="1493450"/>
            <a:ext cx="4519800" cy="68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t>Uncertainty</a:t>
            </a:r>
            <a:r>
              <a:rPr b="1" lang="en" sz="2400"/>
              <a:t> data?</a:t>
            </a:r>
            <a:endParaRPr b="1" sz="2400"/>
          </a:p>
          <a:p>
            <a:pPr indent="0" lvl="0" marL="0" rtl="0" algn="l">
              <a:spcBef>
                <a:spcPts val="0"/>
              </a:spcBef>
              <a:spcAft>
                <a:spcPts val="0"/>
              </a:spcAft>
              <a:buNone/>
            </a:pPr>
            <a:r>
              <a:t/>
            </a:r>
            <a:endParaRPr/>
          </a:p>
          <a:p>
            <a:pPr indent="0" lvl="0" marL="0" rtl="0" algn="l">
              <a:spcBef>
                <a:spcPts val="0"/>
              </a:spcBef>
              <a:spcAft>
                <a:spcPts val="0"/>
              </a:spcAft>
              <a:buNone/>
            </a:pPr>
            <a:r>
              <a:rPr lang="en"/>
              <a:t>Represented as a </a:t>
            </a:r>
            <a:r>
              <a:rPr lang="en"/>
              <a:t>quantifiable</a:t>
            </a:r>
            <a:r>
              <a:rPr lang="en"/>
              <a:t> data ( from 1 - 5 or</a:t>
            </a:r>
            <a:endParaRPr/>
          </a:p>
          <a:p>
            <a:pPr indent="0" lvl="0" marL="0" rtl="0" algn="l">
              <a:spcBef>
                <a:spcPts val="0"/>
              </a:spcBef>
              <a:spcAft>
                <a:spcPts val="0"/>
              </a:spcAft>
              <a:buNone/>
            </a:pPr>
            <a:r>
              <a:rPr lang="en"/>
              <a:t>A scale ) </a:t>
            </a:r>
            <a:endParaRPr/>
          </a:p>
          <a:p>
            <a:pPr indent="0" lvl="0" marL="0" rtl="0" algn="l">
              <a:spcBef>
                <a:spcPts val="0"/>
              </a:spcBef>
              <a:spcAft>
                <a:spcPts val="0"/>
              </a:spcAft>
              <a:buNone/>
            </a:pPr>
            <a:r>
              <a:rPr lang="en"/>
              <a:t>Ex: Sea levels as a measure of </a:t>
            </a:r>
            <a:r>
              <a:rPr lang="en"/>
              <a:t>height</a:t>
            </a:r>
            <a:r>
              <a:rPr lang="en"/>
              <a:t> </a:t>
            </a:r>
            <a:endParaRPr/>
          </a:p>
          <a:p>
            <a:pPr indent="0" lvl="0" marL="0" rtl="0" algn="l">
              <a:spcBef>
                <a:spcPts val="0"/>
              </a:spcBef>
              <a:spcAft>
                <a:spcPts val="0"/>
              </a:spcAft>
              <a:buNone/>
            </a:pPr>
            <a:r>
              <a:rPr lang="en"/>
              <a:t>Hypothetical </a:t>
            </a:r>
            <a:r>
              <a:rPr lang="en"/>
              <a:t>designs</a:t>
            </a:r>
            <a:r>
              <a:rPr lang="en"/>
              <a:t> and metadata </a:t>
            </a:r>
            <a:endParaRPr/>
          </a:p>
          <a:p>
            <a:pPr indent="0" lvl="0" marL="0" rtl="0" algn="l">
              <a:spcBef>
                <a:spcPts val="0"/>
              </a:spcBef>
              <a:spcAft>
                <a:spcPts val="0"/>
              </a:spcAft>
              <a:buNone/>
            </a:pPr>
            <a:r>
              <a:rPr lang="en"/>
              <a:t>Condsring: </a:t>
            </a:r>
            <a:endParaRPr/>
          </a:p>
          <a:p>
            <a:pPr indent="0" lvl="0" marL="0" rtl="0" algn="l">
              <a:spcBef>
                <a:spcPts val="0"/>
              </a:spcBef>
              <a:spcAft>
                <a:spcPts val="0"/>
              </a:spcAft>
              <a:buNone/>
            </a:pPr>
            <a:r>
              <a:rPr lang="en"/>
              <a:t>Models, </a:t>
            </a:r>
            <a:r>
              <a:rPr lang="en"/>
              <a:t>elevation</a:t>
            </a:r>
            <a:r>
              <a:rPr lang="en"/>
              <a:t>, color or </a:t>
            </a:r>
            <a:r>
              <a:rPr lang="en"/>
              <a:t>transparency</a:t>
            </a:r>
            <a:r>
              <a:rPr lang="en"/>
              <a:t> ..etc  </a:t>
            </a:r>
            <a:endParaRPr/>
          </a:p>
        </p:txBody>
      </p:sp>
      <p:sp>
        <p:nvSpPr>
          <p:cNvPr id="358" name="Google Shape;358;p25"/>
          <p:cNvSpPr/>
          <p:nvPr/>
        </p:nvSpPr>
        <p:spPr>
          <a:xfrm>
            <a:off x="4315275" y="1268450"/>
            <a:ext cx="51000" cy="3711900"/>
          </a:xfrm>
          <a:prstGeom prst="rect">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26"/>
          <p:cNvSpPr txBox="1"/>
          <p:nvPr>
            <p:ph type="title"/>
          </p:nvPr>
        </p:nvSpPr>
        <p:spPr>
          <a:xfrm>
            <a:off x="1056750" y="257175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faced with </a:t>
            </a:r>
            <a:r>
              <a:rPr lang="en"/>
              <a:t>workflow</a:t>
            </a:r>
            <a:r>
              <a:rPr lang="en"/>
              <a:t>: </a:t>
            </a:r>
            <a:endParaRPr/>
          </a:p>
        </p:txBody>
      </p:sp>
      <p:sp>
        <p:nvSpPr>
          <p:cNvPr id="364" name="Google Shape;364;p26"/>
          <p:cNvSpPr txBox="1"/>
          <p:nvPr>
            <p:ph idx="1" type="body"/>
          </p:nvPr>
        </p:nvSpPr>
        <p:spPr>
          <a:xfrm>
            <a:off x="1119750" y="3062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our </a:t>
            </a:r>
            <a:r>
              <a:rPr lang="en"/>
              <a:t>discussion</a:t>
            </a:r>
            <a:r>
              <a:rPr lang="en"/>
              <a:t>: </a:t>
            </a:r>
            <a:endParaRPr/>
          </a:p>
          <a:p>
            <a:pPr indent="-311150" lvl="0" marL="457200" rtl="0" algn="l">
              <a:spcBef>
                <a:spcPts val="1600"/>
              </a:spcBef>
              <a:spcAft>
                <a:spcPts val="0"/>
              </a:spcAft>
              <a:buSzPts val="1300"/>
              <a:buChar char="●"/>
            </a:pPr>
            <a:r>
              <a:rPr lang="en"/>
              <a:t>Had to run </a:t>
            </a:r>
            <a:r>
              <a:rPr lang="en"/>
              <a:t>through</a:t>
            </a:r>
            <a:r>
              <a:rPr lang="en"/>
              <a:t> 4 programs </a:t>
            </a:r>
            <a:endParaRPr/>
          </a:p>
          <a:p>
            <a:pPr indent="-311150" lvl="0" marL="457200" rtl="0" algn="l">
              <a:spcBef>
                <a:spcPts val="0"/>
              </a:spcBef>
              <a:spcAft>
                <a:spcPts val="0"/>
              </a:spcAft>
              <a:buSzPts val="1300"/>
              <a:buChar char="●"/>
            </a:pPr>
            <a:r>
              <a:rPr lang="en"/>
              <a:t>Different</a:t>
            </a:r>
            <a:r>
              <a:rPr lang="en"/>
              <a:t> views for publishing and </a:t>
            </a:r>
            <a:r>
              <a:rPr lang="en"/>
              <a:t>viewing</a:t>
            </a:r>
            <a:r>
              <a:rPr lang="en"/>
              <a:t> platforms </a:t>
            </a:r>
            <a:endParaRPr/>
          </a:p>
          <a:p>
            <a:pPr indent="-311150" lvl="0" marL="457200" rtl="0" algn="l">
              <a:spcBef>
                <a:spcPts val="0"/>
              </a:spcBef>
              <a:spcAft>
                <a:spcPts val="0"/>
              </a:spcAft>
              <a:buSzPts val="1300"/>
              <a:buChar char="●"/>
            </a:pPr>
            <a:r>
              <a:rPr lang="en"/>
              <a:t>Wants an end result that doesn’t require a </a:t>
            </a:r>
            <a:r>
              <a:rPr lang="en"/>
              <a:t>technical</a:t>
            </a:r>
            <a:r>
              <a:rPr lang="en"/>
              <a:t> person, easily viewed</a:t>
            </a:r>
            <a:endParaRPr/>
          </a:p>
        </p:txBody>
      </p:sp>
      <p:sp>
        <p:nvSpPr>
          <p:cNvPr id="365" name="Google Shape;365;p26"/>
          <p:cNvSpPr txBox="1"/>
          <p:nvPr>
            <p:ph type="title"/>
          </p:nvPr>
        </p:nvSpPr>
        <p:spPr>
          <a:xfrm>
            <a:off x="1181100" y="57812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Audience </a:t>
            </a:r>
            <a:endParaRPr/>
          </a:p>
        </p:txBody>
      </p:sp>
      <p:sp>
        <p:nvSpPr>
          <p:cNvPr id="366" name="Google Shape;366;p26"/>
          <p:cNvSpPr txBox="1"/>
          <p:nvPr>
            <p:ph idx="1" type="body"/>
          </p:nvPr>
        </p:nvSpPr>
        <p:spPr>
          <a:xfrm>
            <a:off x="1181100" y="1018625"/>
            <a:ext cx="7030500" cy="105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General public or specific( egyptologists, scholars, education) ,  she is open to either one depending on how the project shapes out </a:t>
            </a:r>
            <a:endParaRPr>
              <a:solidFill>
                <a:srgbClr val="000000"/>
              </a:solidFill>
            </a:endParaRPr>
          </a:p>
          <a:p>
            <a:pPr indent="0" lvl="0" marL="0" rtl="0" algn="l">
              <a:spcBef>
                <a:spcPts val="1600"/>
              </a:spcBef>
              <a:spcAft>
                <a:spcPts val="0"/>
              </a:spcAft>
              <a:buNone/>
            </a:pPr>
            <a:r>
              <a:rPr b="1" lang="en">
                <a:solidFill>
                  <a:srgbClr val="000000"/>
                </a:solidFill>
              </a:rPr>
              <a:t>Goal:</a:t>
            </a:r>
            <a:r>
              <a:rPr lang="en">
                <a:solidFill>
                  <a:srgbClr val="000000"/>
                </a:solidFill>
              </a:rPr>
              <a:t> proof of concep</a:t>
            </a:r>
            <a:r>
              <a:rPr lang="en">
                <a:solidFill>
                  <a:srgbClr val="FF00FF"/>
                </a:solidFill>
              </a:rPr>
              <a:t>t</a:t>
            </a:r>
            <a:endParaRPr>
              <a:solidFill>
                <a:srgbClr val="FF00FF"/>
              </a:solidFill>
            </a:endParaRPr>
          </a:p>
          <a:p>
            <a:pPr indent="0" lvl="0" marL="0" rtl="0" algn="l">
              <a:spcBef>
                <a:spcPts val="1600"/>
              </a:spcBef>
              <a:spcAft>
                <a:spcPts val="0"/>
              </a:spcAft>
              <a:buNone/>
            </a:pPr>
            <a:r>
              <a:rPr b="1" lang="en">
                <a:solidFill>
                  <a:srgbClr val="000000"/>
                </a:solidFill>
              </a:rPr>
              <a:t>Project view</a:t>
            </a:r>
            <a:r>
              <a:rPr lang="en">
                <a:solidFill>
                  <a:srgbClr val="000000"/>
                </a:solidFill>
              </a:rPr>
              <a:t>: first person or overview or both </a:t>
            </a:r>
            <a:endParaRPr>
              <a:solidFill>
                <a:srgbClr val="000000"/>
              </a:solidFill>
            </a:endParaRPr>
          </a:p>
          <a:p>
            <a:pPr indent="0" lvl="0" marL="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tools and assets </a:t>
            </a:r>
            <a:endParaRPr/>
          </a:p>
        </p:txBody>
      </p:sp>
      <p:sp>
        <p:nvSpPr>
          <p:cNvPr id="372" name="Google Shape;372;p27"/>
          <p:cNvSpPr txBox="1"/>
          <p:nvPr>
            <p:ph idx="1" type="body"/>
          </p:nvPr>
        </p:nvSpPr>
        <p:spPr>
          <a:xfrm>
            <a:off x="1126775" y="121592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11150" lvl="0" marL="457200" rtl="0" algn="l">
              <a:spcBef>
                <a:spcPts val="1600"/>
              </a:spcBef>
              <a:spcAft>
                <a:spcPts val="0"/>
              </a:spcAft>
              <a:buSzPts val="1300"/>
              <a:buChar char="●"/>
            </a:pPr>
            <a:r>
              <a:rPr lang="en"/>
              <a:t>Model Assets </a:t>
            </a:r>
            <a:endParaRPr/>
          </a:p>
          <a:p>
            <a:pPr indent="-298450" lvl="1" marL="914400" rtl="0" algn="l">
              <a:spcBef>
                <a:spcPts val="0"/>
              </a:spcBef>
              <a:spcAft>
                <a:spcPts val="0"/>
              </a:spcAft>
              <a:buSzPts val="1100"/>
              <a:buChar char="○"/>
            </a:pPr>
            <a:r>
              <a:rPr lang="en"/>
              <a:t>Models for a </a:t>
            </a:r>
            <a:r>
              <a:rPr lang="en"/>
              <a:t>specific</a:t>
            </a:r>
            <a:r>
              <a:rPr lang="en"/>
              <a:t> time period (TBD) - in fbx and obj formats </a:t>
            </a:r>
            <a:endParaRPr/>
          </a:p>
          <a:p>
            <a:pPr indent="-298450" lvl="1" marL="914400" rtl="0" algn="l">
              <a:spcBef>
                <a:spcPts val="0"/>
              </a:spcBef>
              <a:spcAft>
                <a:spcPts val="0"/>
              </a:spcAft>
              <a:buSzPts val="1100"/>
              <a:buChar char="○"/>
            </a:pPr>
            <a:r>
              <a:rPr lang="en"/>
              <a:t>Materials ( </a:t>
            </a:r>
            <a:r>
              <a:rPr lang="en"/>
              <a:t>different</a:t>
            </a:r>
            <a:r>
              <a:rPr lang="en"/>
              <a:t> </a:t>
            </a:r>
            <a:r>
              <a:rPr lang="en"/>
              <a:t>textures</a:t>
            </a:r>
            <a:r>
              <a:rPr lang="en"/>
              <a:t> for </a:t>
            </a:r>
            <a:r>
              <a:rPr lang="en"/>
              <a:t>uncertainty</a:t>
            </a:r>
            <a:r>
              <a:rPr lang="en"/>
              <a:t> ) </a:t>
            </a:r>
            <a:endParaRPr/>
          </a:p>
          <a:p>
            <a:pPr indent="-298450" lvl="1" marL="914400" rtl="0" algn="l">
              <a:spcBef>
                <a:spcPts val="0"/>
              </a:spcBef>
              <a:spcAft>
                <a:spcPts val="0"/>
              </a:spcAft>
              <a:buSzPts val="1100"/>
              <a:buChar char="○"/>
            </a:pPr>
            <a:r>
              <a:rPr lang="en"/>
              <a:t>Needed: excel/ Cvs file for data ( if we need to present textual data) </a:t>
            </a:r>
            <a:endParaRPr/>
          </a:p>
          <a:p>
            <a:pPr indent="-311150" lvl="0" marL="457200" rtl="0" algn="l">
              <a:spcBef>
                <a:spcPts val="0"/>
              </a:spcBef>
              <a:spcAft>
                <a:spcPts val="0"/>
              </a:spcAft>
              <a:buSzPts val="1300"/>
              <a:buChar char="●"/>
            </a:pPr>
            <a:r>
              <a:rPr lang="en"/>
              <a:t>Tools: </a:t>
            </a:r>
            <a:endParaRPr/>
          </a:p>
          <a:p>
            <a:pPr indent="-298450" lvl="1" marL="914400" rtl="0" algn="l">
              <a:spcBef>
                <a:spcPts val="0"/>
              </a:spcBef>
              <a:spcAft>
                <a:spcPts val="0"/>
              </a:spcAft>
              <a:buSzPts val="1100"/>
              <a:buChar char="○"/>
            </a:pPr>
            <a:r>
              <a:rPr b="1" lang="en"/>
              <a:t>Engine: Unity </a:t>
            </a:r>
            <a:endParaRPr b="1"/>
          </a:p>
          <a:p>
            <a:pPr indent="-298450" lvl="1" marL="914400" rtl="0" algn="l">
              <a:spcBef>
                <a:spcPts val="0"/>
              </a:spcBef>
              <a:spcAft>
                <a:spcPts val="0"/>
              </a:spcAft>
              <a:buSzPts val="1100"/>
              <a:buChar char="○"/>
            </a:pPr>
            <a:r>
              <a:rPr lang="en"/>
              <a:t>Unreal ( TBD) </a:t>
            </a:r>
            <a:endParaRPr/>
          </a:p>
          <a:p>
            <a:pPr indent="-298450" lvl="1" marL="914400" rtl="0" algn="l">
              <a:spcBef>
                <a:spcPts val="0"/>
              </a:spcBef>
              <a:spcAft>
                <a:spcPts val="0"/>
              </a:spcAft>
              <a:buSzPts val="1100"/>
              <a:buChar char="○"/>
            </a:pPr>
            <a:r>
              <a:rPr b="1" lang="en"/>
              <a:t>Blender </a:t>
            </a:r>
            <a:endParaRPr b="1"/>
          </a:p>
          <a:p>
            <a:pPr indent="-298450" lvl="1" marL="914400" rtl="0" algn="l">
              <a:spcBef>
                <a:spcPts val="0"/>
              </a:spcBef>
              <a:spcAft>
                <a:spcPts val="0"/>
              </a:spcAft>
              <a:buSzPts val="1100"/>
              <a:buChar char="○"/>
            </a:pPr>
            <a:r>
              <a:rPr lang="en"/>
              <a:t>Cityengine (TBD) </a:t>
            </a:r>
            <a:endParaRPr/>
          </a:p>
          <a:p>
            <a:pPr indent="-298450" lvl="1" marL="914400" rtl="0" algn="l">
              <a:spcBef>
                <a:spcPts val="0"/>
              </a:spcBef>
              <a:spcAft>
                <a:spcPts val="0"/>
              </a:spcAft>
              <a:buSzPts val="1100"/>
              <a:buChar char="○"/>
            </a:pPr>
            <a:r>
              <a:rPr lang="en"/>
              <a:t>Cvs format generated from </a:t>
            </a:r>
            <a:r>
              <a:rPr lang="en"/>
              <a:t>excel</a:t>
            </a:r>
            <a:r>
              <a:rPr lang="en"/>
              <a:t> sheet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6" name="Shape 376"/>
        <p:cNvGrpSpPr/>
        <p:nvPr/>
      </p:nvGrpSpPr>
      <p:grpSpPr>
        <a:xfrm>
          <a:off x="0" y="0"/>
          <a:ext cx="0" cy="0"/>
          <a:chOff x="0" y="0"/>
          <a:chExt cx="0" cy="0"/>
        </a:xfrm>
      </p:grpSpPr>
      <p:sp>
        <p:nvSpPr>
          <p:cNvPr id="377" name="Google Shape;377;p28"/>
          <p:cNvSpPr txBox="1"/>
          <p:nvPr>
            <p:ph type="title"/>
          </p:nvPr>
        </p:nvSpPr>
        <p:spPr>
          <a:xfrm>
            <a:off x="1303800" y="55352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378" name="Google Shape;378;p28"/>
          <p:cNvSpPr txBox="1"/>
          <p:nvPr>
            <p:ph idx="1" type="body"/>
          </p:nvPr>
        </p:nvSpPr>
        <p:spPr>
          <a:xfrm>
            <a:off x="230050" y="1552825"/>
            <a:ext cx="3742200" cy="18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our conversation: </a:t>
            </a:r>
            <a:r>
              <a:rPr lang="en"/>
              <a:t>Workflow mentioned issues:  ( from cityengine to unity) </a:t>
            </a:r>
            <a:endParaRPr/>
          </a:p>
          <a:p>
            <a:pPr indent="-311150" lvl="0" marL="457200" rtl="0" algn="l">
              <a:spcBef>
                <a:spcPts val="1600"/>
              </a:spcBef>
              <a:spcAft>
                <a:spcPts val="0"/>
              </a:spcAft>
              <a:buSzPts val="1300"/>
              <a:buChar char="●"/>
            </a:pPr>
            <a:r>
              <a:rPr lang="en"/>
              <a:t>She mentioned that there was an issue with importing files </a:t>
            </a:r>
            <a:endParaRPr/>
          </a:p>
          <a:p>
            <a:pPr indent="-311150" lvl="0" marL="457200" rtl="0" algn="l">
              <a:spcBef>
                <a:spcPts val="0"/>
              </a:spcBef>
              <a:spcAft>
                <a:spcPts val="0"/>
              </a:spcAft>
              <a:buSzPts val="1300"/>
              <a:buChar char="●"/>
            </a:pPr>
            <a:r>
              <a:rPr lang="en"/>
              <a:t>The hierarchy was there but the models were not visible ( in scene)</a:t>
            </a:r>
            <a:endParaRPr/>
          </a:p>
          <a:p>
            <a:pPr indent="-311150" lvl="0" marL="457200" rtl="0" algn="l">
              <a:spcBef>
                <a:spcPts val="0"/>
              </a:spcBef>
              <a:spcAft>
                <a:spcPts val="0"/>
              </a:spcAft>
              <a:buSzPts val="1300"/>
              <a:buChar char="-"/>
            </a:pPr>
            <a:r>
              <a:rPr lang="en"/>
              <a:t>Checked for normals and materials </a:t>
            </a:r>
            <a:endParaRPr/>
          </a:p>
          <a:p>
            <a:pPr indent="0" lvl="0" marL="457200" rtl="0" algn="l">
              <a:spcBef>
                <a:spcPts val="1600"/>
              </a:spcBef>
              <a:spcAft>
                <a:spcPts val="0"/>
              </a:spcAft>
              <a:buNone/>
            </a:pPr>
            <a:r>
              <a:t/>
            </a:r>
            <a:endParaRPr/>
          </a:p>
          <a:p>
            <a:pPr indent="0" lvl="0" marL="4114800" rtl="0" algn="l">
              <a:spcBef>
                <a:spcPts val="1600"/>
              </a:spcBef>
              <a:spcAft>
                <a:spcPts val="0"/>
              </a:spcAft>
              <a:buNone/>
            </a:pPr>
            <a:r>
              <a:t/>
            </a:r>
            <a:endParaRPr/>
          </a:p>
          <a:p>
            <a:pPr indent="0" lvl="0" marL="0" rtl="0" algn="l">
              <a:spcBef>
                <a:spcPts val="1600"/>
              </a:spcBef>
              <a:spcAft>
                <a:spcPts val="1600"/>
              </a:spcAft>
              <a:buNone/>
            </a:pPr>
            <a:r>
              <a:rPr lang="en"/>
              <a:t> </a:t>
            </a:r>
            <a:endParaRPr/>
          </a:p>
        </p:txBody>
      </p:sp>
      <p:pic>
        <p:nvPicPr>
          <p:cNvPr id="379" name="Google Shape;379;p28"/>
          <p:cNvPicPr preferRelativeResize="0"/>
          <p:nvPr/>
        </p:nvPicPr>
        <p:blipFill rotWithShape="1">
          <a:blip r:embed="rId3">
            <a:alphaModFix/>
          </a:blip>
          <a:srcRect b="1880" l="0" r="18553" t="-1880"/>
          <a:stretch/>
        </p:blipFill>
        <p:spPr>
          <a:xfrm>
            <a:off x="5040675" y="1097000"/>
            <a:ext cx="3969899" cy="2394925"/>
          </a:xfrm>
          <a:prstGeom prst="rect">
            <a:avLst/>
          </a:prstGeom>
          <a:noFill/>
          <a:ln>
            <a:noFill/>
          </a:ln>
        </p:spPr>
      </p:pic>
      <p:sp>
        <p:nvSpPr>
          <p:cNvPr id="380" name="Google Shape;380;p28"/>
          <p:cNvSpPr txBox="1"/>
          <p:nvPr/>
        </p:nvSpPr>
        <p:spPr>
          <a:xfrm>
            <a:off x="3011050" y="3491925"/>
            <a:ext cx="4325100" cy="50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So what was the problem? </a:t>
            </a:r>
            <a:endParaRPr/>
          </a:p>
        </p:txBody>
      </p:sp>
      <p:pic>
        <p:nvPicPr>
          <p:cNvPr id="381" name="Google Shape;381;p28"/>
          <p:cNvPicPr preferRelativeResize="0"/>
          <p:nvPr/>
        </p:nvPicPr>
        <p:blipFill>
          <a:blip r:embed="rId4">
            <a:alphaModFix/>
          </a:blip>
          <a:stretch>
            <a:fillRect/>
          </a:stretch>
        </p:blipFill>
        <p:spPr>
          <a:xfrm>
            <a:off x="5746902" y="2940125"/>
            <a:ext cx="3397099" cy="2050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29"/>
          <p:cNvSpPr txBox="1"/>
          <p:nvPr>
            <p:ph type="title"/>
          </p:nvPr>
        </p:nvSpPr>
        <p:spPr>
          <a:xfrm>
            <a:off x="1141400" y="59105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 ‘Lot’ objects</a:t>
            </a:r>
            <a:endParaRPr/>
          </a:p>
        </p:txBody>
      </p:sp>
      <p:sp>
        <p:nvSpPr>
          <p:cNvPr id="387" name="Google Shape;387;p29"/>
          <p:cNvSpPr txBox="1"/>
          <p:nvPr/>
        </p:nvSpPr>
        <p:spPr>
          <a:xfrm>
            <a:off x="0" y="1130800"/>
            <a:ext cx="5721600" cy="50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Models that are defined as lots turned out to have a simple </a:t>
            </a:r>
            <a:r>
              <a:rPr lang="en"/>
              <a:t>solution</a:t>
            </a:r>
            <a:r>
              <a:rPr lang="en"/>
              <a:t> --- the x and y imported coordinates were to far for unity’s scene to handle. </a:t>
            </a:r>
            <a:endParaRPr/>
          </a:p>
          <a:p>
            <a:pPr indent="0" lvl="0" marL="0" rtl="0" algn="l">
              <a:spcBef>
                <a:spcPts val="0"/>
              </a:spcBef>
              <a:spcAft>
                <a:spcPts val="0"/>
              </a:spcAft>
              <a:buNone/>
            </a:pPr>
            <a:r>
              <a:rPr lang="en"/>
              <a:t>Can’t scroll that far in </a:t>
            </a:r>
            <a:r>
              <a:rPr lang="en"/>
              <a:t>unity</a:t>
            </a:r>
            <a:r>
              <a:rPr lang="en"/>
              <a:t> - relative </a:t>
            </a:r>
            <a:r>
              <a:rPr lang="en"/>
              <a:t>positioning</a:t>
            </a:r>
            <a:r>
              <a:rPr lang="en"/>
              <a:t> option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for each “lot”item  - 234 pieces </a:t>
            </a:r>
            <a:endParaRPr/>
          </a:p>
          <a:p>
            <a:pPr indent="-317500" lvl="0" marL="457200" rtl="0" algn="l">
              <a:spcBef>
                <a:spcPts val="0"/>
              </a:spcBef>
              <a:spcAft>
                <a:spcPts val="0"/>
              </a:spcAft>
              <a:buSzPts val="1400"/>
              <a:buChar char="-"/>
            </a:pPr>
            <a:r>
              <a:rPr lang="en"/>
              <a:t>Maybe it was mapped to real world </a:t>
            </a:r>
            <a:r>
              <a:rPr lang="en"/>
              <a:t>coordinates</a:t>
            </a:r>
            <a:r>
              <a:rPr lang="en"/>
              <a:t> and </a:t>
            </a:r>
            <a:r>
              <a:rPr lang="en"/>
              <a:t>attempted</a:t>
            </a:r>
            <a:r>
              <a:rPr lang="en"/>
              <a:t> to </a:t>
            </a:r>
            <a:r>
              <a:rPr lang="en"/>
              <a:t>translate</a:t>
            </a:r>
            <a:r>
              <a:rPr lang="en"/>
              <a:t> it </a:t>
            </a:r>
            <a:r>
              <a:rPr lang="en"/>
              <a:t>literally</a:t>
            </a:r>
            <a:r>
              <a:rPr lang="en"/>
              <a:t> </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388" name="Google Shape;388;p29"/>
          <p:cNvPicPr preferRelativeResize="0"/>
          <p:nvPr/>
        </p:nvPicPr>
        <p:blipFill rotWithShape="1">
          <a:blip r:embed="rId3">
            <a:alphaModFix/>
          </a:blip>
          <a:srcRect b="0" l="43499" r="0" t="0"/>
          <a:stretch/>
        </p:blipFill>
        <p:spPr>
          <a:xfrm>
            <a:off x="6029325" y="246625"/>
            <a:ext cx="2766774" cy="2325125"/>
          </a:xfrm>
          <a:prstGeom prst="rect">
            <a:avLst/>
          </a:prstGeom>
          <a:noFill/>
          <a:ln>
            <a:noFill/>
          </a:ln>
        </p:spPr>
      </p:pic>
      <p:pic>
        <p:nvPicPr>
          <p:cNvPr id="389" name="Google Shape;389;p29"/>
          <p:cNvPicPr preferRelativeResize="0"/>
          <p:nvPr/>
        </p:nvPicPr>
        <p:blipFill>
          <a:blip r:embed="rId4">
            <a:alphaModFix/>
          </a:blip>
          <a:stretch>
            <a:fillRect/>
          </a:stretch>
        </p:blipFill>
        <p:spPr>
          <a:xfrm>
            <a:off x="739263" y="3139351"/>
            <a:ext cx="7087236" cy="21370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sp>
        <p:nvSpPr>
          <p:cNvPr id="394" name="Google Shape;394;p3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 </a:t>
            </a:r>
            <a:endParaRPr/>
          </a:p>
        </p:txBody>
      </p:sp>
      <p:sp>
        <p:nvSpPr>
          <p:cNvPr id="395" name="Google Shape;395;p30"/>
          <p:cNvSpPr txBox="1"/>
          <p:nvPr>
            <p:ph idx="1" type="body"/>
          </p:nvPr>
        </p:nvSpPr>
        <p:spPr>
          <a:xfrm>
            <a:off x="430225" y="1300950"/>
            <a:ext cx="82002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other type of model tagged as “identity”  ( around 9 models ) </a:t>
            </a:r>
            <a:endParaRPr/>
          </a:p>
          <a:p>
            <a:pPr indent="0" lvl="0" marL="0" rtl="0" algn="l">
              <a:spcBef>
                <a:spcPts val="1600"/>
              </a:spcBef>
              <a:spcAft>
                <a:spcPts val="0"/>
              </a:spcAft>
              <a:buNone/>
            </a:pPr>
            <a:r>
              <a:rPr lang="en"/>
              <a:t>Assumption: unity doesn’t allow nested imports from city </a:t>
            </a:r>
            <a:r>
              <a:rPr lang="en"/>
              <a:t>engine</a:t>
            </a:r>
            <a:r>
              <a:rPr lang="en"/>
              <a:t> with that </a:t>
            </a:r>
            <a:r>
              <a:rPr lang="en"/>
              <a:t>specific</a:t>
            </a:r>
            <a:r>
              <a:rPr lang="en"/>
              <a:t> material _ based on a forum - within unity itself, would remain invisible</a:t>
            </a:r>
            <a:endParaRPr/>
          </a:p>
          <a:p>
            <a:pPr indent="0" lvl="0" marL="0" rtl="0" algn="l">
              <a:spcBef>
                <a:spcPts val="1600"/>
              </a:spcBef>
              <a:spcAft>
                <a:spcPts val="0"/>
              </a:spcAft>
              <a:buNone/>
            </a:pPr>
            <a:r>
              <a:rPr lang="en"/>
              <a:t>Workaround - used external engine ( unreal )to </a:t>
            </a:r>
            <a:r>
              <a:rPr lang="en"/>
              <a:t>re import</a:t>
            </a:r>
            <a:r>
              <a:rPr lang="en"/>
              <a:t> the mode, </a:t>
            </a:r>
            <a:r>
              <a:rPr lang="en"/>
              <a:t>separate</a:t>
            </a:r>
            <a:r>
              <a:rPr lang="en"/>
              <a:t> it l and export it to unity -  it worked but would be a hassle</a:t>
            </a:r>
            <a:endParaRPr/>
          </a:p>
          <a:p>
            <a:pPr indent="0" lvl="0" marL="0" rtl="0" algn="l">
              <a:spcBef>
                <a:spcPts val="1600"/>
              </a:spcBef>
              <a:spcAft>
                <a:spcPts val="0"/>
              </a:spcAft>
              <a:buNone/>
            </a:pPr>
            <a:r>
              <a:rPr lang="en"/>
              <a:t>The problem with this </a:t>
            </a:r>
            <a:r>
              <a:rPr lang="en"/>
              <a:t>approach</a:t>
            </a:r>
            <a:r>
              <a:rPr lang="en"/>
              <a:t> is  we would lose relative </a:t>
            </a:r>
            <a:r>
              <a:rPr lang="en"/>
              <a:t>positioning</a:t>
            </a:r>
            <a:r>
              <a:rPr lang="en"/>
              <a:t> </a:t>
            </a:r>
            <a:endParaRPr/>
          </a:p>
          <a:p>
            <a:pPr indent="0" lvl="0" marL="0" rtl="0" algn="l">
              <a:spcBef>
                <a:spcPts val="1600"/>
              </a:spcBef>
              <a:spcAft>
                <a:spcPts val="1600"/>
              </a:spcAft>
              <a:buNone/>
            </a:pPr>
            <a:r>
              <a:t/>
            </a:r>
            <a:endParaRPr/>
          </a:p>
        </p:txBody>
      </p:sp>
      <p:pic>
        <p:nvPicPr>
          <p:cNvPr id="396" name="Google Shape;396;p30"/>
          <p:cNvPicPr preferRelativeResize="0"/>
          <p:nvPr/>
        </p:nvPicPr>
        <p:blipFill>
          <a:blip r:embed="rId3">
            <a:alphaModFix/>
          </a:blip>
          <a:stretch>
            <a:fillRect/>
          </a:stretch>
        </p:blipFill>
        <p:spPr>
          <a:xfrm>
            <a:off x="5646550" y="3521955"/>
            <a:ext cx="3683149" cy="1790475"/>
          </a:xfrm>
          <a:prstGeom prst="rect">
            <a:avLst/>
          </a:prstGeom>
          <a:noFill/>
          <a:ln>
            <a:noFill/>
          </a:ln>
        </p:spPr>
      </p:pic>
      <p:pic>
        <p:nvPicPr>
          <p:cNvPr id="397" name="Google Shape;397;p30"/>
          <p:cNvPicPr preferRelativeResize="0"/>
          <p:nvPr/>
        </p:nvPicPr>
        <p:blipFill rotWithShape="1">
          <a:blip r:embed="rId4">
            <a:alphaModFix/>
          </a:blip>
          <a:srcRect b="0" l="0" r="43032" t="0"/>
          <a:stretch/>
        </p:blipFill>
        <p:spPr>
          <a:xfrm>
            <a:off x="0" y="3619550"/>
            <a:ext cx="3384902" cy="1936901"/>
          </a:xfrm>
          <a:prstGeom prst="rect">
            <a:avLst/>
          </a:prstGeom>
          <a:noFill/>
          <a:ln>
            <a:noFill/>
          </a:ln>
        </p:spPr>
      </p:pic>
      <p:pic>
        <p:nvPicPr>
          <p:cNvPr id="398" name="Google Shape;398;p30"/>
          <p:cNvPicPr preferRelativeResize="0"/>
          <p:nvPr/>
        </p:nvPicPr>
        <p:blipFill>
          <a:blip r:embed="rId5">
            <a:alphaModFix/>
          </a:blip>
          <a:stretch>
            <a:fillRect/>
          </a:stretch>
        </p:blipFill>
        <p:spPr>
          <a:xfrm>
            <a:off x="2811102" y="3428450"/>
            <a:ext cx="2748801" cy="16034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3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404" name="Google Shape;404;p31"/>
          <p:cNvSpPr txBox="1"/>
          <p:nvPr>
            <p:ph idx="1" type="body"/>
          </p:nvPr>
        </p:nvSpPr>
        <p:spPr>
          <a:xfrm>
            <a:off x="1303800" y="100440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Next steps - possible solution  </a:t>
            </a:r>
            <a:endParaRPr b="1"/>
          </a:p>
          <a:p>
            <a:pPr indent="-311150" lvl="0" marL="457200" rtl="0" algn="l">
              <a:spcBef>
                <a:spcPts val="1600"/>
              </a:spcBef>
              <a:spcAft>
                <a:spcPts val="0"/>
              </a:spcAft>
              <a:buSzPts val="1300"/>
              <a:buChar char="●"/>
            </a:pPr>
            <a:r>
              <a:rPr lang="en"/>
              <a:t>Get original city engine file or original models ( pre cityengine ) for the models that had these issues </a:t>
            </a:r>
            <a:endParaRPr/>
          </a:p>
          <a:p>
            <a:pPr indent="-311150" lvl="0" marL="457200" rtl="0" algn="l">
              <a:spcBef>
                <a:spcPts val="0"/>
              </a:spcBef>
              <a:spcAft>
                <a:spcPts val="0"/>
              </a:spcAft>
              <a:buSzPts val="1300"/>
              <a:buChar char="●"/>
            </a:pPr>
            <a:r>
              <a:rPr lang="en"/>
              <a:t>Shifting to unreal but  issue with unfamiliarity and time</a:t>
            </a:r>
            <a:endParaRPr/>
          </a:p>
          <a:p>
            <a:pPr indent="-311150" lvl="0" marL="457200" rtl="0" algn="l">
              <a:spcBef>
                <a:spcPts val="0"/>
              </a:spcBef>
              <a:spcAft>
                <a:spcPts val="0"/>
              </a:spcAft>
              <a:buSzPts val="1300"/>
              <a:buChar char="●"/>
            </a:pPr>
            <a:r>
              <a:rPr lang="en"/>
              <a:t>Requesting data points, separate objects rather than one chunk </a:t>
            </a:r>
            <a:endParaRPr/>
          </a:p>
          <a:p>
            <a:pPr indent="-298450" lvl="1" marL="914400" rtl="0" algn="l">
              <a:spcBef>
                <a:spcPts val="0"/>
              </a:spcBef>
              <a:spcAft>
                <a:spcPts val="0"/>
              </a:spcAft>
              <a:buSzPts val="1100"/>
              <a:buChar char="○"/>
            </a:pPr>
            <a:r>
              <a:rPr lang="en"/>
              <a:t>Procedurally mapping them in by reading the data of of a file rather than one big object  </a:t>
            </a:r>
            <a:endParaRPr/>
          </a:p>
          <a:p>
            <a:pPr indent="-298450" lvl="1" marL="914400" rtl="0" algn="l">
              <a:spcBef>
                <a:spcPts val="0"/>
              </a:spcBef>
              <a:spcAft>
                <a:spcPts val="0"/>
              </a:spcAft>
              <a:buSzPts val="1100"/>
              <a:buChar char="○"/>
            </a:pPr>
            <a:r>
              <a:rPr lang="en"/>
              <a:t>Come up with a relative map rather than real or too large xy coordinate</a:t>
            </a:r>
            <a:endParaRPr/>
          </a:p>
          <a:p>
            <a:pPr indent="-311150" lvl="0" marL="457200" rtl="0" algn="l">
              <a:spcBef>
                <a:spcPts val="0"/>
              </a:spcBef>
              <a:spcAft>
                <a:spcPts val="0"/>
              </a:spcAft>
              <a:buSzPts val="1300"/>
              <a:buChar char="●"/>
            </a:pPr>
            <a:r>
              <a:rPr lang="en"/>
              <a:t>Stretch goal:  having data modifiable in viewer, loading text file  but modifiable in viewer( app ) as a solution to multiple approaches  - (currently hierarchical model)</a:t>
            </a:r>
            <a:endParaRPr/>
          </a:p>
          <a:p>
            <a:pPr indent="0" lvl="0" marL="0" rtl="0" algn="l">
              <a:spcBef>
                <a:spcPts val="1600"/>
              </a:spcBef>
              <a:spcAft>
                <a:spcPts val="0"/>
              </a:spcAft>
              <a:buNone/>
            </a:pPr>
            <a:r>
              <a:rPr b="1" lang="en"/>
              <a:t>Needed assets and extra data:</a:t>
            </a:r>
            <a:endParaRPr b="1"/>
          </a:p>
          <a:p>
            <a:pPr indent="-311150" lvl="0" marL="457200" rtl="0" algn="l">
              <a:spcBef>
                <a:spcPts val="1600"/>
              </a:spcBef>
              <a:spcAft>
                <a:spcPts val="0"/>
              </a:spcAft>
              <a:buSzPts val="1300"/>
              <a:buChar char="●"/>
            </a:pPr>
            <a:r>
              <a:rPr lang="en"/>
              <a:t>Excel or cvs file with x,y coordinates names ( of the data mentioned earlier ) </a:t>
            </a:r>
            <a:endParaRPr/>
          </a:p>
          <a:p>
            <a:pPr indent="-311150" lvl="0" marL="457200" rtl="0" algn="l">
              <a:spcBef>
                <a:spcPts val="0"/>
              </a:spcBef>
              <a:spcAft>
                <a:spcPts val="0"/>
              </a:spcAft>
              <a:buSzPts val="1300"/>
              <a:buChar char="●"/>
            </a:pPr>
            <a:r>
              <a:rPr lang="en"/>
              <a:t>Elevation data </a:t>
            </a:r>
            <a:endParaRPr/>
          </a:p>
          <a:p>
            <a:pPr indent="-311150" lvl="0" marL="457200" rtl="0" algn="l">
              <a:spcBef>
                <a:spcPts val="0"/>
              </a:spcBef>
              <a:spcAft>
                <a:spcPts val="0"/>
              </a:spcAft>
              <a:buSzPts val="1300"/>
              <a:buChar char="●"/>
            </a:pPr>
            <a:r>
              <a:rPr lang="en"/>
              <a:t>Original file </a:t>
            </a:r>
            <a:endParaRPr/>
          </a:p>
          <a:p>
            <a:pPr indent="0" lvl="0" marL="0" rtl="0" algn="l">
              <a:spcBef>
                <a:spcPts val="1600"/>
              </a:spcBef>
              <a:spcAft>
                <a:spcPts val="1600"/>
              </a:spcAft>
              <a:buNone/>
            </a:pPr>
            <a:r>
              <a:rPr b="1" lang="en"/>
              <a:t>Your thoughts</a:t>
            </a:r>
            <a:r>
              <a:rPr lang="en"/>
              <a:t> ?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3D Saqqara Project Goals:</a:t>
            </a:r>
            <a:endParaRPr/>
          </a:p>
        </p:txBody>
      </p:sp>
      <p:sp>
        <p:nvSpPr>
          <p:cNvPr id="284" name="Google Shape;284;p14"/>
          <p:cNvSpPr txBox="1"/>
          <p:nvPr>
            <p:ph idx="1" type="body"/>
          </p:nvPr>
        </p:nvSpPr>
        <p:spPr>
          <a:xfrm>
            <a:off x="1639500" y="1297350"/>
            <a:ext cx="7504500" cy="2928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Maven Pro"/>
              <a:buChar char="●"/>
            </a:pPr>
            <a:r>
              <a:rPr b="1" lang="en" sz="1800">
                <a:latin typeface="Maven Pro"/>
                <a:ea typeface="Maven Pro"/>
                <a:cs typeface="Maven Pro"/>
                <a:sym typeface="Maven Pro"/>
              </a:rPr>
              <a:t>Create a model that shows uncertainty</a:t>
            </a:r>
            <a:br>
              <a:rPr b="1" i="1" lang="en" sz="1800">
                <a:latin typeface="Maven Pro"/>
                <a:ea typeface="Maven Pro"/>
                <a:cs typeface="Maven Pro"/>
                <a:sym typeface="Maven Pro"/>
              </a:rPr>
            </a:br>
            <a:endParaRPr b="1" i="1" sz="1800">
              <a:latin typeface="Maven Pro"/>
              <a:ea typeface="Maven Pro"/>
              <a:cs typeface="Maven Pro"/>
              <a:sym typeface="Maven Pro"/>
            </a:endParaRPr>
          </a:p>
          <a:p>
            <a:pPr indent="-342900" lvl="0" marL="457200" rtl="0" algn="l">
              <a:spcBef>
                <a:spcPts val="0"/>
              </a:spcBef>
              <a:spcAft>
                <a:spcPts val="0"/>
              </a:spcAft>
              <a:buSzPts val="1800"/>
              <a:buFont typeface="Maven Pro"/>
              <a:buChar char="●"/>
            </a:pPr>
            <a:r>
              <a:rPr b="1" lang="en" sz="1800">
                <a:latin typeface="Maven Pro"/>
                <a:ea typeface="Maven Pro"/>
                <a:cs typeface="Maven Pro"/>
                <a:sym typeface="Maven Pro"/>
              </a:rPr>
              <a:t>Utilize both metadata and paradata</a:t>
            </a:r>
            <a:br>
              <a:rPr b="1" lang="en" sz="1800">
                <a:latin typeface="Maven Pro"/>
                <a:ea typeface="Maven Pro"/>
                <a:cs typeface="Maven Pro"/>
                <a:sym typeface="Maven Pro"/>
              </a:rPr>
            </a:br>
            <a:endParaRPr b="1" sz="1800">
              <a:latin typeface="Maven Pro"/>
              <a:ea typeface="Maven Pro"/>
              <a:cs typeface="Maven Pro"/>
              <a:sym typeface="Maven Pro"/>
            </a:endParaRPr>
          </a:p>
          <a:p>
            <a:pPr indent="-342900" lvl="0" marL="457200" rtl="0" algn="l">
              <a:spcBef>
                <a:spcPts val="0"/>
              </a:spcBef>
              <a:spcAft>
                <a:spcPts val="0"/>
              </a:spcAft>
              <a:buSzPts val="1800"/>
              <a:buFont typeface="Maven Pro"/>
              <a:buChar char="●"/>
            </a:pPr>
            <a:r>
              <a:rPr b="1" lang="en" sz="1800">
                <a:latin typeface="Maven Pro"/>
                <a:ea typeface="Maven Pro"/>
                <a:cs typeface="Maven Pro"/>
                <a:sym typeface="Maven Pro"/>
              </a:rPr>
              <a:t>Focus on a single, specific time period</a:t>
            </a:r>
            <a:br>
              <a:rPr b="1" lang="en" sz="1800">
                <a:latin typeface="Maven Pro"/>
                <a:ea typeface="Maven Pro"/>
                <a:cs typeface="Maven Pro"/>
                <a:sym typeface="Maven Pro"/>
              </a:rPr>
            </a:br>
            <a:endParaRPr b="1" sz="1800">
              <a:latin typeface="Maven Pro"/>
              <a:ea typeface="Maven Pro"/>
              <a:cs typeface="Maven Pro"/>
              <a:sym typeface="Maven Pro"/>
            </a:endParaRPr>
          </a:p>
          <a:p>
            <a:pPr indent="-342900" lvl="0" marL="457200" rtl="0" algn="l">
              <a:spcBef>
                <a:spcPts val="0"/>
              </a:spcBef>
              <a:spcAft>
                <a:spcPts val="0"/>
              </a:spcAft>
              <a:buSzPts val="1800"/>
              <a:buFont typeface="Maven Pro"/>
              <a:buChar char="●"/>
            </a:pPr>
            <a:r>
              <a:rPr b="1" lang="en" sz="1800">
                <a:latin typeface="Maven Pro"/>
                <a:ea typeface="Maven Pro"/>
                <a:cs typeface="Maven Pro"/>
                <a:sym typeface="Maven Pro"/>
              </a:rPr>
              <a:t>Demonstrate potential viewpoints/perspectives</a:t>
            </a:r>
            <a:br>
              <a:rPr b="1" lang="en" sz="1800">
                <a:latin typeface="Maven Pro"/>
                <a:ea typeface="Maven Pro"/>
                <a:cs typeface="Maven Pro"/>
                <a:sym typeface="Maven Pro"/>
              </a:rPr>
            </a:br>
            <a:endParaRPr b="1" sz="1800">
              <a:latin typeface="Maven Pro"/>
              <a:ea typeface="Maven Pro"/>
              <a:cs typeface="Maven Pro"/>
              <a:sym typeface="Maven Pro"/>
            </a:endParaRPr>
          </a:p>
          <a:p>
            <a:pPr indent="-342900" lvl="0" marL="457200" rtl="0" algn="l">
              <a:spcBef>
                <a:spcPts val="0"/>
              </a:spcBef>
              <a:spcAft>
                <a:spcPts val="0"/>
              </a:spcAft>
              <a:buSzPts val="1800"/>
              <a:buFont typeface="Maven Pro"/>
              <a:buChar char="●"/>
            </a:pPr>
            <a:r>
              <a:rPr b="1" lang="en" sz="1800">
                <a:latin typeface="Maven Pro"/>
                <a:ea typeface="Maven Pro"/>
                <a:cs typeface="Maven Pro"/>
                <a:sym typeface="Maven Pro"/>
              </a:rPr>
              <a:t>Devise a better and more intuitive workflow</a:t>
            </a:r>
            <a:br>
              <a:rPr b="1" lang="en" sz="1800">
                <a:latin typeface="Maven Pro"/>
                <a:ea typeface="Maven Pro"/>
                <a:cs typeface="Maven Pro"/>
                <a:sym typeface="Maven Pro"/>
              </a:rPr>
            </a:br>
            <a:endParaRPr b="1" sz="1800">
              <a:latin typeface="Maven Pro"/>
              <a:ea typeface="Maven Pro"/>
              <a:cs typeface="Maven Pro"/>
              <a:sym typeface="Maven Pro"/>
            </a:endParaRPr>
          </a:p>
          <a:p>
            <a:pPr indent="-342900" lvl="0" marL="457200" rtl="0" algn="l">
              <a:spcBef>
                <a:spcPts val="0"/>
              </a:spcBef>
              <a:spcAft>
                <a:spcPts val="0"/>
              </a:spcAft>
              <a:buSzPts val="1800"/>
              <a:buFont typeface="Maven Pro"/>
              <a:buChar char="●"/>
            </a:pPr>
            <a:r>
              <a:rPr b="1" lang="en" sz="1800">
                <a:latin typeface="Maven Pro"/>
                <a:ea typeface="Maven Pro"/>
                <a:cs typeface="Maven Pro"/>
                <a:sym typeface="Maven Pro"/>
              </a:rPr>
              <a:t>Consider VR vs AR applications for content usage</a:t>
            </a:r>
            <a:endParaRPr b="1" sz="1800">
              <a:latin typeface="Maven Pro"/>
              <a:ea typeface="Maven Pro"/>
              <a:cs typeface="Maven Pro"/>
              <a:sym typeface="Maven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3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2"/>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Propose the use of 3 models as a focus bit rather than all 230+ pieces </a:t>
            </a:r>
            <a:endParaRPr/>
          </a:p>
          <a:p>
            <a:pPr indent="0" lvl="0" marL="0" rtl="0" algn="l">
              <a:spcBef>
                <a:spcPts val="1600"/>
              </a:spcBef>
              <a:spcAft>
                <a:spcPts val="0"/>
              </a:spcAft>
              <a:buNone/>
            </a:pPr>
            <a:r>
              <a:rPr lang="en"/>
              <a:t>Restructure</a:t>
            </a:r>
            <a:r>
              <a:rPr lang="en"/>
              <a:t> the models in blender </a:t>
            </a:r>
            <a:endParaRPr/>
          </a:p>
          <a:p>
            <a:pPr indent="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sp>
        <p:nvSpPr>
          <p:cNvPr id="415" name="Google Shape;415;p3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your time! </a:t>
            </a:r>
            <a:endParaRPr/>
          </a:p>
        </p:txBody>
      </p:sp>
      <p:sp>
        <p:nvSpPr>
          <p:cNvPr id="416" name="Google Shape;416;p33"/>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417" name="Google Shape;417;p33"/>
          <p:cNvPicPr preferRelativeResize="0"/>
          <p:nvPr/>
        </p:nvPicPr>
        <p:blipFill>
          <a:blip r:embed="rId3">
            <a:alphaModFix/>
          </a:blip>
          <a:stretch>
            <a:fillRect/>
          </a:stretch>
        </p:blipFill>
        <p:spPr>
          <a:xfrm>
            <a:off x="2828673" y="1256750"/>
            <a:ext cx="3867050" cy="3673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21" name="Shape 421"/>
        <p:cNvGrpSpPr/>
        <p:nvPr/>
      </p:nvGrpSpPr>
      <p:grpSpPr>
        <a:xfrm>
          <a:off x="0" y="0"/>
          <a:ext cx="0" cy="0"/>
          <a:chOff x="0" y="0"/>
          <a:chExt cx="0" cy="0"/>
        </a:xfrm>
      </p:grpSpPr>
      <p:sp>
        <p:nvSpPr>
          <p:cNvPr id="422" name="Google Shape;422;p34"/>
          <p:cNvSpPr txBox="1"/>
          <p:nvPr>
            <p:ph type="title"/>
          </p:nvPr>
        </p:nvSpPr>
        <p:spPr>
          <a:xfrm>
            <a:off x="1303800" y="598575"/>
            <a:ext cx="7030500" cy="292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t>Sideris, A. (2008, October). Re-contextualized Antiquity: Interpretative VR Visualization of Ancient Art and Architecture. In T. Mikropoulos, &amp; N. Papachristos (Eds.), </a:t>
            </a:r>
            <a:r>
              <a:rPr b="0" i="1" lang="en" sz="1800"/>
              <a:t>Proceedings: International Symposium on “Information and Communication Technologies in Cultural Heritage”. </a:t>
            </a:r>
            <a:r>
              <a:rPr b="0" lang="en" sz="1800"/>
              <a:t>The University of Ioannina.</a:t>
            </a:r>
            <a:br>
              <a:rPr b="0" lang="en" sz="1800"/>
            </a:br>
            <a:endParaRPr b="0" sz="1800"/>
          </a:p>
          <a:p>
            <a:pPr indent="0" lvl="0" marL="0" rtl="0" algn="l">
              <a:spcBef>
                <a:spcPts val="0"/>
              </a:spcBef>
              <a:spcAft>
                <a:spcPts val="0"/>
              </a:spcAft>
              <a:buNone/>
            </a:pPr>
            <a:r>
              <a:rPr b="0" lang="en" sz="1800"/>
              <a:t>Strothotte, T., Masuch, M., &amp; Isenberg, T. (1999, February). Visualizing Knowledge about Virtual Reconstructions of Ancient Architecture. In </a:t>
            </a:r>
            <a:r>
              <a:rPr b="0" i="1" lang="en" sz="1800"/>
              <a:t>Proceedings Computer Graphics International,</a:t>
            </a:r>
            <a:r>
              <a:rPr b="0" lang="en" sz="1800"/>
              <a:t> Los Alamitos, CA, 1999 (</a:t>
            </a:r>
            <a:r>
              <a:rPr b="0" lang="en" sz="1800"/>
              <a:t>pp. 36–43).</a:t>
            </a:r>
            <a:r>
              <a:rPr b="0" lang="en" sz="1800"/>
              <a:t> The Computer Graphics Society, IEEE Computer Society.</a:t>
            </a:r>
            <a:endParaRPr b="0" sz="1800"/>
          </a:p>
          <a:p>
            <a:pPr indent="0" lvl="0" marL="0" rtl="0" algn="l">
              <a:spcBef>
                <a:spcPts val="0"/>
              </a:spcBef>
              <a:spcAft>
                <a:spcPts val="0"/>
              </a:spcAft>
              <a:buNone/>
            </a:pPr>
            <a:r>
              <a:t/>
            </a:r>
            <a:endParaRPr b="0" sz="1800"/>
          </a:p>
          <a:p>
            <a:pPr indent="0" lvl="0" marL="0" rtl="0" algn="l">
              <a:spcBef>
                <a:spcPts val="0"/>
              </a:spcBef>
              <a:spcAft>
                <a:spcPts val="0"/>
              </a:spcAft>
              <a:buNone/>
            </a:pPr>
            <a:r>
              <a:t/>
            </a:r>
            <a:endParaRPr b="0" i="1"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82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Uncertainty: The Art of Speculation</a:t>
            </a:r>
            <a:endParaRPr/>
          </a:p>
        </p:txBody>
      </p:sp>
      <p:sp>
        <p:nvSpPr>
          <p:cNvPr id="290" name="Google Shape;290;p15"/>
          <p:cNvSpPr txBox="1"/>
          <p:nvPr>
            <p:ph idx="1" type="body"/>
          </p:nvPr>
        </p:nvSpPr>
        <p:spPr>
          <a:xfrm>
            <a:off x="785250" y="1424500"/>
            <a:ext cx="8067600" cy="3436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Font typeface="Maven Pro"/>
              <a:buChar char="●"/>
            </a:pPr>
            <a:r>
              <a:rPr b="1" lang="en" sz="1600">
                <a:latin typeface="Maven Pro"/>
                <a:ea typeface="Maven Pro"/>
                <a:cs typeface="Maven Pro"/>
                <a:sym typeface="Maven Pro"/>
              </a:rPr>
              <a:t>Computer Science = Fuzzy Systems</a:t>
            </a:r>
            <a:br>
              <a:rPr b="1" lang="en" sz="1600">
                <a:latin typeface="Maven Pro"/>
                <a:ea typeface="Maven Pro"/>
                <a:cs typeface="Maven Pro"/>
                <a:sym typeface="Maven Pro"/>
              </a:rPr>
            </a:br>
            <a:endParaRPr b="1" sz="1600">
              <a:latin typeface="Maven Pro"/>
              <a:ea typeface="Maven Pro"/>
              <a:cs typeface="Maven Pro"/>
              <a:sym typeface="Maven Pro"/>
            </a:endParaRPr>
          </a:p>
          <a:p>
            <a:pPr indent="-330200" lvl="0" marL="457200" rtl="0" algn="l">
              <a:spcBef>
                <a:spcPts val="0"/>
              </a:spcBef>
              <a:spcAft>
                <a:spcPts val="0"/>
              </a:spcAft>
              <a:buSzPts val="1600"/>
              <a:buFont typeface="Maven Pro"/>
              <a:buChar char="●"/>
            </a:pPr>
            <a:r>
              <a:rPr b="1" lang="en" sz="1600">
                <a:latin typeface="Maven Pro"/>
                <a:ea typeface="Maven Pro"/>
                <a:cs typeface="Maven Pro"/>
                <a:sym typeface="Maven Pro"/>
              </a:rPr>
              <a:t>Includes statistical variations or spread, errors and differences, minimum-maximum range values, noisy or missing data.</a:t>
            </a:r>
            <a:br>
              <a:rPr b="1" lang="en" sz="1600">
                <a:latin typeface="Maven Pro"/>
                <a:ea typeface="Maven Pro"/>
                <a:cs typeface="Maven Pro"/>
                <a:sym typeface="Maven Pro"/>
              </a:rPr>
            </a:br>
            <a:endParaRPr b="1" sz="1600">
              <a:latin typeface="Maven Pro"/>
              <a:ea typeface="Maven Pro"/>
              <a:cs typeface="Maven Pro"/>
              <a:sym typeface="Maven Pro"/>
            </a:endParaRPr>
          </a:p>
          <a:p>
            <a:pPr indent="-330200" lvl="0" marL="457200" rtl="0" algn="l">
              <a:spcBef>
                <a:spcPts val="0"/>
              </a:spcBef>
              <a:spcAft>
                <a:spcPts val="0"/>
              </a:spcAft>
              <a:buSzPts val="1600"/>
              <a:buFont typeface="Maven Pro"/>
              <a:buChar char="●"/>
            </a:pPr>
            <a:r>
              <a:rPr b="1" lang="en" sz="1600">
                <a:latin typeface="Maven Pro"/>
                <a:ea typeface="Maven Pro"/>
                <a:cs typeface="Maven Pro"/>
                <a:sym typeface="Maven Pro"/>
              </a:rPr>
              <a:t>Uncertainty describes the absence of information for some reason</a:t>
            </a:r>
            <a:endParaRPr b="1" sz="1600">
              <a:latin typeface="Maven Pro"/>
              <a:ea typeface="Maven Pro"/>
              <a:cs typeface="Maven Pro"/>
              <a:sym typeface="Maven Pro"/>
            </a:endParaRPr>
          </a:p>
          <a:p>
            <a:pPr indent="-330200" lvl="1" marL="914400" rtl="0" algn="l">
              <a:spcBef>
                <a:spcPts val="0"/>
              </a:spcBef>
              <a:spcAft>
                <a:spcPts val="0"/>
              </a:spcAft>
              <a:buSzPts val="1600"/>
              <a:buFont typeface="Maven Pro"/>
              <a:buChar char="○"/>
            </a:pPr>
            <a:r>
              <a:rPr b="1" lang="en" sz="1600" u="sng">
                <a:latin typeface="Maven Pro"/>
                <a:ea typeface="Maven Pro"/>
                <a:cs typeface="Maven Pro"/>
                <a:sym typeface="Maven Pro"/>
              </a:rPr>
              <a:t>Imprecision:</a:t>
            </a:r>
            <a:r>
              <a:rPr b="1" lang="en" sz="1600">
                <a:latin typeface="Maven Pro"/>
                <a:ea typeface="Maven Pro"/>
                <a:cs typeface="Maven Pro"/>
                <a:sym typeface="Maven Pro"/>
              </a:rPr>
              <a:t> the existence of a certain feature can be assumed, </a:t>
            </a:r>
            <a:br>
              <a:rPr b="1" lang="en" sz="1600">
                <a:latin typeface="Maven Pro"/>
                <a:ea typeface="Maven Pro"/>
                <a:cs typeface="Maven Pro"/>
                <a:sym typeface="Maven Pro"/>
              </a:rPr>
            </a:br>
            <a:r>
              <a:rPr b="1" lang="en" sz="1600">
                <a:latin typeface="Maven Pro"/>
                <a:ea typeface="Maven Pro"/>
                <a:cs typeface="Maven Pro"/>
                <a:sym typeface="Maven Pro"/>
              </a:rPr>
              <a:t>but not in detail</a:t>
            </a:r>
            <a:endParaRPr b="1" sz="1600">
              <a:latin typeface="Maven Pro"/>
              <a:ea typeface="Maven Pro"/>
              <a:cs typeface="Maven Pro"/>
              <a:sym typeface="Maven Pro"/>
            </a:endParaRPr>
          </a:p>
          <a:p>
            <a:pPr indent="-330200" lvl="1" marL="914400" rtl="0" algn="l">
              <a:spcBef>
                <a:spcPts val="0"/>
              </a:spcBef>
              <a:spcAft>
                <a:spcPts val="0"/>
              </a:spcAft>
              <a:buSzPts val="1600"/>
              <a:buFont typeface="Maven Pro"/>
              <a:buChar char="○"/>
            </a:pPr>
            <a:r>
              <a:rPr b="1" lang="en" sz="1600" u="sng">
                <a:latin typeface="Maven Pro"/>
                <a:ea typeface="Maven Pro"/>
                <a:cs typeface="Maven Pro"/>
                <a:sym typeface="Maven Pro"/>
              </a:rPr>
              <a:t>Incompleteness:</a:t>
            </a:r>
            <a:r>
              <a:rPr b="1" lang="en" sz="1600">
                <a:latin typeface="Maven Pro"/>
                <a:ea typeface="Maven Pro"/>
                <a:cs typeface="Maven Pro"/>
                <a:sym typeface="Maven Pro"/>
              </a:rPr>
              <a:t> certain information is unavailable</a:t>
            </a:r>
            <a:br>
              <a:rPr b="1" lang="en" sz="1600">
                <a:latin typeface="Maven Pro"/>
                <a:ea typeface="Maven Pro"/>
                <a:cs typeface="Maven Pro"/>
                <a:sym typeface="Maven Pro"/>
              </a:rPr>
            </a:br>
            <a:endParaRPr b="1" sz="1600">
              <a:latin typeface="Maven Pro"/>
              <a:ea typeface="Maven Pro"/>
              <a:cs typeface="Maven Pro"/>
              <a:sym typeface="Maven Pro"/>
            </a:endParaRPr>
          </a:p>
          <a:p>
            <a:pPr indent="-330200" lvl="0" marL="457200" rtl="0" algn="l">
              <a:spcBef>
                <a:spcPts val="0"/>
              </a:spcBef>
              <a:spcAft>
                <a:spcPts val="0"/>
              </a:spcAft>
              <a:buSzPts val="1600"/>
              <a:buFont typeface="Maven Pro"/>
              <a:buChar char="●"/>
            </a:pPr>
            <a:r>
              <a:rPr b="1" lang="en" sz="1600">
                <a:latin typeface="Maven Pro"/>
                <a:ea typeface="Maven Pro"/>
                <a:cs typeface="Maven Pro"/>
                <a:sym typeface="Maven Pro"/>
              </a:rPr>
              <a:t>Ability to reference established techniques in the arts for creating speculative representations</a:t>
            </a:r>
            <a:endParaRPr b="1" sz="1600">
              <a:latin typeface="Maven Pro"/>
              <a:ea typeface="Maven Pro"/>
              <a:cs typeface="Maven Pro"/>
              <a:sym typeface="Maven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16"/>
          <p:cNvSpPr txBox="1"/>
          <p:nvPr>
            <p:ph type="title"/>
          </p:nvPr>
        </p:nvSpPr>
        <p:spPr>
          <a:xfrm>
            <a:off x="1303800" y="598575"/>
            <a:ext cx="39048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Conceptual Analysis</a:t>
            </a:r>
            <a:endParaRPr/>
          </a:p>
        </p:txBody>
      </p:sp>
      <p:sp>
        <p:nvSpPr>
          <p:cNvPr id="296" name="Google Shape;296;p16"/>
          <p:cNvSpPr txBox="1"/>
          <p:nvPr>
            <p:ph idx="1" type="body"/>
          </p:nvPr>
        </p:nvSpPr>
        <p:spPr>
          <a:xfrm>
            <a:off x="381625" y="1849350"/>
            <a:ext cx="4611900" cy="144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latin typeface="Maven Pro"/>
                <a:ea typeface="Maven Pro"/>
                <a:cs typeface="Maven Pro"/>
                <a:sym typeface="Maven Pro"/>
              </a:rPr>
              <a:t>“When we see a landscape we situate ourselves in it. When we see a representation of the past we situate ourselves in history.”</a:t>
            </a:r>
            <a:br>
              <a:rPr b="1" lang="en" sz="1600">
                <a:latin typeface="Maven Pro"/>
                <a:ea typeface="Maven Pro"/>
                <a:cs typeface="Maven Pro"/>
                <a:sym typeface="Maven Pro"/>
              </a:rPr>
            </a:br>
            <a:r>
              <a:rPr b="1" lang="en" sz="1600">
                <a:latin typeface="Maven Pro"/>
                <a:ea typeface="Maven Pro"/>
                <a:cs typeface="Maven Pro"/>
                <a:sym typeface="Maven Pro"/>
              </a:rPr>
              <a:t>- John Berger, 1972</a:t>
            </a:r>
            <a:endParaRPr b="1" sz="1600">
              <a:latin typeface="Maven Pro"/>
              <a:ea typeface="Maven Pro"/>
              <a:cs typeface="Maven Pro"/>
              <a:sym typeface="Maven Pro"/>
            </a:endParaRPr>
          </a:p>
        </p:txBody>
      </p:sp>
      <p:pic>
        <p:nvPicPr>
          <p:cNvPr id="297" name="Google Shape;297;p16"/>
          <p:cNvPicPr preferRelativeResize="0"/>
          <p:nvPr/>
        </p:nvPicPr>
        <p:blipFill>
          <a:blip r:embed="rId3">
            <a:alphaModFix/>
          </a:blip>
          <a:stretch>
            <a:fillRect/>
          </a:stretch>
        </p:blipFill>
        <p:spPr>
          <a:xfrm>
            <a:off x="5369525" y="192550"/>
            <a:ext cx="3595375" cy="4622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17"/>
          <p:cNvSpPr txBox="1"/>
          <p:nvPr>
            <p:ph type="title"/>
          </p:nvPr>
        </p:nvSpPr>
        <p:spPr>
          <a:xfrm>
            <a:off x="1211325" y="22870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Concerns for Representing Uncertainty</a:t>
            </a:r>
            <a:endParaRPr/>
          </a:p>
        </p:txBody>
      </p:sp>
      <p:sp>
        <p:nvSpPr>
          <p:cNvPr id="303" name="Google Shape;303;p17"/>
          <p:cNvSpPr txBox="1"/>
          <p:nvPr>
            <p:ph idx="1" type="body"/>
          </p:nvPr>
        </p:nvSpPr>
        <p:spPr>
          <a:xfrm>
            <a:off x="1056750" y="868875"/>
            <a:ext cx="77511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 </a:t>
            </a:r>
            <a:r>
              <a:rPr b="1" lang="en">
                <a:latin typeface="Maven Pro"/>
                <a:ea typeface="Maven Pro"/>
                <a:cs typeface="Maven Pro"/>
                <a:sym typeface="Maven Pro"/>
              </a:rPr>
              <a:t>Photorealistic images tend to leave their viewers with the impression that the objects depicted actually exist </a:t>
            </a:r>
            <a:br>
              <a:rPr b="1" lang="en">
                <a:latin typeface="Maven Pro"/>
                <a:ea typeface="Maven Pro"/>
                <a:cs typeface="Maven Pro"/>
                <a:sym typeface="Maven Pro"/>
              </a:rPr>
            </a:br>
            <a:endParaRPr b="1">
              <a:latin typeface="Maven Pro"/>
              <a:ea typeface="Maven Pro"/>
              <a:cs typeface="Maven Pro"/>
              <a:sym typeface="Maven Pro"/>
            </a:endParaRPr>
          </a:p>
          <a:p>
            <a:pPr indent="-311150" lvl="0" marL="457200" rtl="0" algn="l">
              <a:spcBef>
                <a:spcPts val="0"/>
              </a:spcBef>
              <a:spcAft>
                <a:spcPts val="0"/>
              </a:spcAft>
              <a:buSzPts val="1300"/>
              <a:buChar char="●"/>
            </a:pPr>
            <a:r>
              <a:rPr b="1" lang="en">
                <a:latin typeface="Maven Pro"/>
                <a:ea typeface="Maven Pro"/>
                <a:cs typeface="Maven Pro"/>
                <a:sym typeface="Maven Pro"/>
              </a:rPr>
              <a:t>Visualization technology forces clear cut decisions</a:t>
            </a:r>
            <a:br>
              <a:rPr b="1" lang="en">
                <a:latin typeface="Maven Pro"/>
                <a:ea typeface="Maven Pro"/>
                <a:cs typeface="Maven Pro"/>
                <a:sym typeface="Maven Pro"/>
              </a:rPr>
            </a:br>
            <a:endParaRPr b="1">
              <a:latin typeface="Maven Pro"/>
              <a:ea typeface="Maven Pro"/>
              <a:cs typeface="Maven Pro"/>
              <a:sym typeface="Maven Pro"/>
            </a:endParaRPr>
          </a:p>
          <a:p>
            <a:pPr indent="-311150" lvl="0" marL="457200" rtl="0" algn="l">
              <a:spcBef>
                <a:spcPts val="0"/>
              </a:spcBef>
              <a:spcAft>
                <a:spcPts val="0"/>
              </a:spcAft>
              <a:buSzPts val="1300"/>
              <a:buChar char="●"/>
            </a:pPr>
            <a:r>
              <a:rPr b="1" lang="en">
                <a:latin typeface="Maven Pro"/>
                <a:ea typeface="Maven Pro"/>
                <a:cs typeface="Maven Pro"/>
                <a:sym typeface="Maven Pro"/>
              </a:rPr>
              <a:t>Usually no support is made to confirm or check consistency </a:t>
            </a:r>
            <a:r>
              <a:rPr b="1" lang="en">
                <a:latin typeface="Maven Pro"/>
                <a:ea typeface="Maven Pro"/>
                <a:cs typeface="Maven Pro"/>
                <a:sym typeface="Maven Pro"/>
              </a:rPr>
              <a:t>to design decisions</a:t>
            </a:r>
            <a:br>
              <a:rPr b="1" lang="en">
                <a:latin typeface="Maven Pro"/>
                <a:ea typeface="Maven Pro"/>
                <a:cs typeface="Maven Pro"/>
                <a:sym typeface="Maven Pro"/>
              </a:rPr>
            </a:br>
            <a:endParaRPr b="1">
              <a:latin typeface="Maven Pro"/>
              <a:ea typeface="Maven Pro"/>
              <a:cs typeface="Maven Pro"/>
              <a:sym typeface="Maven Pro"/>
            </a:endParaRPr>
          </a:p>
          <a:p>
            <a:pPr indent="-311150" lvl="0" marL="457200" rtl="0" algn="l">
              <a:spcBef>
                <a:spcPts val="0"/>
              </a:spcBef>
              <a:spcAft>
                <a:spcPts val="0"/>
              </a:spcAft>
              <a:buSzPts val="1300"/>
              <a:buChar char="●"/>
            </a:pPr>
            <a:r>
              <a:rPr b="1" lang="en">
                <a:latin typeface="Maven Pro"/>
                <a:ea typeface="Maven Pro"/>
                <a:cs typeface="Maven Pro"/>
                <a:sym typeface="Maven Pro"/>
              </a:rPr>
              <a:t>Softwares are lacking in appropriate methods &amp; tools</a:t>
            </a:r>
            <a:br>
              <a:rPr b="1" lang="en">
                <a:latin typeface="Maven Pro"/>
                <a:ea typeface="Maven Pro"/>
                <a:cs typeface="Maven Pro"/>
                <a:sym typeface="Maven Pro"/>
              </a:rPr>
            </a:br>
            <a:endParaRPr b="1">
              <a:latin typeface="Maven Pro"/>
              <a:ea typeface="Maven Pro"/>
              <a:cs typeface="Maven Pro"/>
              <a:sym typeface="Maven Pro"/>
            </a:endParaRPr>
          </a:p>
          <a:p>
            <a:pPr indent="-311150" lvl="0" marL="457200" rtl="0" algn="l">
              <a:spcBef>
                <a:spcPts val="0"/>
              </a:spcBef>
              <a:spcAft>
                <a:spcPts val="0"/>
              </a:spcAft>
              <a:buSzPts val="1300"/>
              <a:buChar char="●"/>
            </a:pPr>
            <a:r>
              <a:rPr b="1" lang="en">
                <a:latin typeface="Maven Pro"/>
                <a:ea typeface="Maven Pro"/>
                <a:cs typeface="Maven Pro"/>
                <a:sym typeface="Maven Pro"/>
              </a:rPr>
              <a:t>Cannot cure our total lack of knowledge archeological past</a:t>
            </a:r>
            <a:br>
              <a:rPr b="1" lang="en">
                <a:latin typeface="Maven Pro"/>
                <a:ea typeface="Maven Pro"/>
                <a:cs typeface="Maven Pro"/>
                <a:sym typeface="Maven Pro"/>
              </a:rPr>
            </a:br>
            <a:endParaRPr b="1">
              <a:latin typeface="Maven Pro"/>
              <a:ea typeface="Maven Pro"/>
              <a:cs typeface="Maven Pro"/>
              <a:sym typeface="Maven Pro"/>
            </a:endParaRPr>
          </a:p>
          <a:p>
            <a:pPr indent="-311150" lvl="0" marL="457200" rtl="0" algn="l">
              <a:spcBef>
                <a:spcPts val="0"/>
              </a:spcBef>
              <a:spcAft>
                <a:spcPts val="0"/>
              </a:spcAft>
              <a:buSzPts val="1300"/>
              <a:buChar char="●"/>
            </a:pPr>
            <a:r>
              <a:rPr b="1" lang="en">
                <a:latin typeface="Maven Pro"/>
                <a:ea typeface="Maven Pro"/>
                <a:cs typeface="Maven Pro"/>
                <a:sym typeface="Maven Pro"/>
              </a:rPr>
              <a:t>Current forms often show our indecisiveness concerning an array of given possibilities</a:t>
            </a:r>
            <a:br>
              <a:rPr b="1" lang="en">
                <a:latin typeface="Maven Pro"/>
                <a:ea typeface="Maven Pro"/>
                <a:cs typeface="Maven Pro"/>
                <a:sym typeface="Maven Pro"/>
              </a:rPr>
            </a:br>
            <a:endParaRPr/>
          </a:p>
          <a:p>
            <a:pPr indent="-311150" lvl="0" marL="457200" rtl="0" algn="l">
              <a:spcBef>
                <a:spcPts val="0"/>
              </a:spcBef>
              <a:spcAft>
                <a:spcPts val="0"/>
              </a:spcAft>
              <a:buSzPts val="1300"/>
              <a:buChar char="●"/>
            </a:pPr>
            <a:r>
              <a:rPr b="1" lang="en">
                <a:latin typeface="Maven Pro"/>
                <a:ea typeface="Maven Pro"/>
                <a:cs typeface="Maven Pro"/>
                <a:sym typeface="Maven Pro"/>
              </a:rPr>
              <a:t>Can only aspire a plausible antiquity, not the real one</a:t>
            </a:r>
            <a:br>
              <a:rPr b="1" lang="en">
                <a:latin typeface="Maven Pro"/>
                <a:ea typeface="Maven Pro"/>
                <a:cs typeface="Maven Pro"/>
                <a:sym typeface="Maven Pro"/>
              </a:rPr>
            </a:br>
            <a:endParaRPr b="1">
              <a:latin typeface="Maven Pro"/>
              <a:ea typeface="Maven Pro"/>
              <a:cs typeface="Maven Pro"/>
              <a:sym typeface="Maven Pro"/>
            </a:endParaRPr>
          </a:p>
          <a:p>
            <a:pPr indent="-311150" lvl="0" marL="457200" rtl="0" algn="l">
              <a:spcBef>
                <a:spcPts val="0"/>
              </a:spcBef>
              <a:spcAft>
                <a:spcPts val="0"/>
              </a:spcAft>
              <a:buSzPts val="1300"/>
              <a:buChar char="●"/>
            </a:pPr>
            <a:r>
              <a:rPr b="1" lang="en">
                <a:latin typeface="Maven Pro"/>
                <a:ea typeface="Maven Pro"/>
                <a:cs typeface="Maven Pro"/>
                <a:sym typeface="Maven Pro"/>
              </a:rPr>
              <a:t>Inherent creation of cultural context, based on interpretative assumptions and choices</a:t>
            </a:r>
            <a:br>
              <a:rPr lang="en"/>
            </a:b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309" name="Google Shape;309;p18"/>
          <p:cNvPicPr preferRelativeResize="0"/>
          <p:nvPr/>
        </p:nvPicPr>
        <p:blipFill>
          <a:blip r:embed="rId3">
            <a:alphaModFix/>
          </a:blip>
          <a:stretch>
            <a:fillRect/>
          </a:stretch>
        </p:blipFill>
        <p:spPr>
          <a:xfrm>
            <a:off x="0" y="400968"/>
            <a:ext cx="9143999" cy="3601814"/>
          </a:xfrm>
          <a:prstGeom prst="rect">
            <a:avLst/>
          </a:prstGeom>
          <a:noFill/>
          <a:ln>
            <a:noFill/>
          </a:ln>
        </p:spPr>
      </p:pic>
      <p:sp>
        <p:nvSpPr>
          <p:cNvPr id="310" name="Google Shape;310;p18"/>
          <p:cNvSpPr/>
          <p:nvPr/>
        </p:nvSpPr>
        <p:spPr>
          <a:xfrm>
            <a:off x="1377775" y="2997200"/>
            <a:ext cx="319800" cy="303900"/>
          </a:xfrm>
          <a:prstGeom prst="star5">
            <a:avLst>
              <a:gd fmla="val 19098" name="adj"/>
              <a:gd fmla="val 105146" name="hf"/>
              <a:gd fmla="val 110557"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8"/>
          <p:cNvSpPr/>
          <p:nvPr/>
        </p:nvSpPr>
        <p:spPr>
          <a:xfrm>
            <a:off x="1377775" y="3484800"/>
            <a:ext cx="319800" cy="303900"/>
          </a:xfrm>
          <a:prstGeom prst="star5">
            <a:avLst>
              <a:gd fmla="val 19098" name="adj"/>
              <a:gd fmla="val 105146" name="hf"/>
              <a:gd fmla="val 110557"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txBox="1"/>
          <p:nvPr/>
        </p:nvSpPr>
        <p:spPr>
          <a:xfrm>
            <a:off x="242925" y="4002775"/>
            <a:ext cx="8726700" cy="99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Maven Pro"/>
                <a:ea typeface="Maven Pro"/>
                <a:cs typeface="Maven Pro"/>
                <a:sym typeface="Maven Pro"/>
              </a:rPr>
              <a:t>Paradata = “Learned Guessing” or “Specialist’s Intuition”</a:t>
            </a:r>
            <a:endParaRPr b="1" sz="2400">
              <a:latin typeface="Maven Pro"/>
              <a:ea typeface="Maven Pro"/>
              <a:cs typeface="Maven Pro"/>
              <a:sym typeface="Maven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with the 2D GIS visualisation </a:t>
            </a:r>
            <a:endParaRPr/>
          </a:p>
        </p:txBody>
      </p:sp>
      <p:sp>
        <p:nvSpPr>
          <p:cNvPr id="318" name="Google Shape;318;p19"/>
          <p:cNvSpPr txBox="1"/>
          <p:nvPr>
            <p:ph idx="1" type="body"/>
          </p:nvPr>
        </p:nvSpPr>
        <p:spPr>
          <a:xfrm>
            <a:off x="1303800" y="1486925"/>
            <a:ext cx="7030500" cy="3044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Visibility : Examination of complex, multi-phased archaeological sites is hampered by the limitations of 2D visibility in GISs.</a:t>
            </a:r>
            <a:endParaRPr sz="1800"/>
          </a:p>
          <a:p>
            <a:pPr indent="-342900" lvl="0" marL="457200" rtl="0" algn="l">
              <a:spcBef>
                <a:spcPts val="0"/>
              </a:spcBef>
              <a:spcAft>
                <a:spcPts val="0"/>
              </a:spcAft>
              <a:buSzPts val="1800"/>
              <a:buChar char="●"/>
            </a:pPr>
            <a:r>
              <a:rPr lang="en" sz="1800"/>
              <a:t>Human experience : Changing perception of space through time and human movement through space, has not been sufficiently explored in 2D GIS</a:t>
            </a:r>
            <a:endParaRPr sz="1800"/>
          </a:p>
          <a:p>
            <a:pPr indent="-342900" lvl="0" marL="457200" rtl="0" algn="l">
              <a:spcBef>
                <a:spcPts val="0"/>
              </a:spcBef>
              <a:spcAft>
                <a:spcPts val="0"/>
              </a:spcAft>
              <a:buSzPts val="1800"/>
              <a:buChar char="●"/>
            </a:pPr>
            <a:r>
              <a:rPr lang="en" sz="1800"/>
              <a:t>Uninteresting : 2D GIS seems uninteresting to general people</a:t>
            </a:r>
            <a:endParaRPr sz="1800"/>
          </a:p>
          <a:p>
            <a:pPr indent="-342900" lvl="0" marL="457200" rtl="0" algn="l">
              <a:spcBef>
                <a:spcPts val="0"/>
              </a:spcBef>
              <a:spcAft>
                <a:spcPts val="0"/>
              </a:spcAft>
              <a:buSzPts val="1800"/>
              <a:buChar char="●"/>
            </a:pPr>
            <a:r>
              <a:rPr lang="en" sz="1800"/>
              <a:t>Realism :   The sites are commonly found in an advanced state of degradation which difficult the professional/expert analysis. </a:t>
            </a:r>
            <a:endParaRPr sz="1800"/>
          </a:p>
          <a:p>
            <a:pPr indent="0" lvl="0" marL="457200" rtl="0" algn="l">
              <a:spcBef>
                <a:spcPts val="16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 </a:t>
            </a:r>
            <a:endParaRPr/>
          </a:p>
        </p:txBody>
      </p:sp>
      <p:sp>
        <p:nvSpPr>
          <p:cNvPr id="324" name="Google Shape;324;p20"/>
          <p:cNvSpPr txBox="1"/>
          <p:nvPr>
            <p:ph idx="1" type="body"/>
          </p:nvPr>
        </p:nvSpPr>
        <p:spPr>
          <a:xfrm>
            <a:off x="1303800" y="1412500"/>
            <a:ext cx="7030500" cy="3381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3D visualisation ;  The demonstration of the relationship between cultural spaces and visibility can help to  more effectively investigated in 3D environments. It can offer new insights on monumental architecture at the sites</a:t>
            </a:r>
            <a:endParaRPr sz="1800"/>
          </a:p>
          <a:p>
            <a:pPr indent="-342900" lvl="0" marL="457200" rtl="0" algn="l">
              <a:spcBef>
                <a:spcPts val="0"/>
              </a:spcBef>
              <a:spcAft>
                <a:spcPts val="0"/>
              </a:spcAft>
              <a:buSzPts val="1800"/>
              <a:buChar char="●"/>
            </a:pPr>
            <a:r>
              <a:rPr lang="en" sz="1800"/>
              <a:t>VR :  Virtual reality can make general people more interested in those sites by making them accessible to non technical people. </a:t>
            </a:r>
            <a:endParaRPr sz="1800"/>
          </a:p>
          <a:p>
            <a:pPr indent="-342900" lvl="0" marL="457200" rtl="0" algn="l">
              <a:spcBef>
                <a:spcPts val="0"/>
              </a:spcBef>
              <a:spcAft>
                <a:spcPts val="0"/>
              </a:spcAft>
              <a:buSzPts val="1800"/>
              <a:buChar char="●"/>
            </a:pPr>
            <a:r>
              <a:rPr lang="en" sz="1800"/>
              <a:t>AR :  Incorporation virtual models in AR/AV systems can be used to promote the scientific participation of the general public in culture, history or archaeology.</a:t>
            </a:r>
            <a:endParaRPr sz="1800"/>
          </a:p>
          <a:p>
            <a:pPr indent="0" lvl="0" marL="0" rtl="0" algn="l">
              <a:spcBef>
                <a:spcPts val="1600"/>
              </a:spcBef>
              <a:spcAft>
                <a:spcPts val="1600"/>
              </a:spcAft>
              <a:buNone/>
            </a:pPr>
            <a:r>
              <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Paradat: What is it?</a:t>
            </a:r>
            <a:endParaRPr/>
          </a:p>
        </p:txBody>
      </p:sp>
      <p:sp>
        <p:nvSpPr>
          <p:cNvPr id="330" name="Google Shape;330;p21"/>
          <p:cNvSpPr txBox="1"/>
          <p:nvPr>
            <p:ph idx="1" type="body"/>
          </p:nvPr>
        </p:nvSpPr>
        <p:spPr>
          <a:xfrm>
            <a:off x="1822250" y="2790325"/>
            <a:ext cx="7030500" cy="724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“evaluative, analytical, deductive, interpretative and creative decisions made in the course of computer-based visualization.”</a:t>
            </a:r>
            <a:endParaRPr/>
          </a:p>
        </p:txBody>
      </p:sp>
      <p:pic>
        <p:nvPicPr>
          <p:cNvPr id="331" name="Google Shape;331;p21"/>
          <p:cNvPicPr preferRelativeResize="0"/>
          <p:nvPr/>
        </p:nvPicPr>
        <p:blipFill>
          <a:blip r:embed="rId3">
            <a:alphaModFix/>
          </a:blip>
          <a:stretch>
            <a:fillRect/>
          </a:stretch>
        </p:blipFill>
        <p:spPr>
          <a:xfrm>
            <a:off x="793425" y="1924575"/>
            <a:ext cx="4604775" cy="865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